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0000"/>
    <a:srgbClr val="86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17" d="100"/>
          <a:sy n="117"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2806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Abrir con silencio. Pregunta: ¿cuántas horas duermes? ¿qué crees que ocurre durante ese tiempo?</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cerebro selecciona, organiza y transfiere. Lo que codificaste hoy se consolida esta noche.</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AIGM explica por qué el sueño es irreemplazable. No se puede replicar en vigilia.</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Estos tres mecanismos operan durante el sueño de forma natural. El CVO los activa de manera deliberada.</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RAIRO es el corazón operativo. Cada letra tiene un correlato neurocientífico.</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 secuencia desconecta en la Rememoración. El cerebro sigue su procesamiento. No hay intervención durante el sueño.</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Brevísima. Sin teléfono. Sin hablar. Papel y lápiz si es posible.</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2-3 minutos. Los cuatro lenguajes si es posible.</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hábito objetivo. Concreto. Medible. La acción del día.</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Evocar la IM. Breve y consciente. Luego dormir. Sin más trabajo.</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sueño trabaja. Tú descansas.</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Pedir mano alzada por categoría. La tercera respuesta abre la puerta.</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 la ciencia a la invitación.</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Completar fecha de inicio y contacto antes de presentar.</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Pausa larga. No romper el silencio. Luego: 'Abro las preguntas.'</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Entrar directo al modelo. Sin confrontación con otros enfoques.</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CVO no confronta. Ocupa un espacio que no existía.</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se puede generalizar. Un hábito. Concreto. Factible. Eso es todo.</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 IM es el dispositivo central del CVO. Cuatro lenguajes = huella distribuida en múltiples redes corticales.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lenguaje imaginativo NO es visualización. Es ensayo mental / práctica imaginada: proposición cognitiva, propiocepción, perfección posible.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es simbolismo. Es neurociencia de la memoria episódica.</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es divulgación. Es la base que justifica cada paso del CVO.</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hyperlink" Target="http://www.fundacionmovimientointegrador.com/"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4A7A"/>
        </a:solidFill>
        <a:effectLst/>
      </p:bgPr>
    </p:bg>
    <p:spTree>
      <p:nvGrpSpPr>
        <p:cNvPr id="1" name=""/>
        <p:cNvGrpSpPr/>
        <p:nvPr/>
      </p:nvGrpSpPr>
      <p:grpSpPr>
        <a:xfrm>
          <a:off x="0" y="0"/>
          <a:ext cx="0" cy="0"/>
          <a:chOff x="0" y="0"/>
          <a:chExt cx="0" cy="0"/>
        </a:xfrm>
      </p:grpSpPr>
      <p:sp>
        <p:nvSpPr>
          <p:cNvPr id="2" name="Shape 0"/>
          <p:cNvSpPr/>
          <p:nvPr/>
        </p:nvSpPr>
        <p:spPr>
          <a:xfrm>
            <a:off x="6400800" y="-1097280"/>
            <a:ext cx="4114800" cy="4114800"/>
          </a:xfrm>
          <a:prstGeom prst="ellipse">
            <a:avLst/>
          </a:prstGeom>
          <a:solidFill>
            <a:srgbClr val="2F66A8">
              <a:alpha val="30000"/>
            </a:srgbClr>
          </a:solidFill>
          <a:ln w="12700">
            <a:solidFill>
              <a:srgbClr val="2F66A8">
                <a:alpha val="30000"/>
              </a:srgbClr>
            </a:solidFill>
            <a:prstDash val="solid"/>
          </a:ln>
        </p:spPr>
        <p:txBody>
          <a:bodyPr/>
          <a:lstStyle/>
          <a:p>
            <a:endParaRPr lang="es-CL"/>
          </a:p>
        </p:txBody>
      </p:sp>
      <p:sp>
        <p:nvSpPr>
          <p:cNvPr id="3" name="Shape 1"/>
          <p:cNvSpPr/>
          <p:nvPr/>
        </p:nvSpPr>
        <p:spPr>
          <a:xfrm>
            <a:off x="-914400" y="3200400"/>
            <a:ext cx="2743200" cy="2743200"/>
          </a:xfrm>
          <a:prstGeom prst="ellipse">
            <a:avLst/>
          </a:prstGeom>
          <a:solidFill>
            <a:srgbClr val="2F66A8">
              <a:alpha val="25000"/>
            </a:srgbClr>
          </a:solidFill>
          <a:ln w="12700">
            <a:solidFill>
              <a:srgbClr val="2F66A8">
                <a:alpha val="25000"/>
              </a:srgbClr>
            </a:solidFill>
            <a:prstDash val="solid"/>
          </a:ln>
        </p:spPr>
        <p:txBody>
          <a:bodyPr/>
          <a:lstStyle/>
          <a:p>
            <a:endParaRPr lang="es-CL"/>
          </a:p>
        </p:txBody>
      </p:sp>
      <p:sp>
        <p:nvSpPr>
          <p:cNvPr id="4" name="Shape 2"/>
          <p:cNvSpPr/>
          <p:nvPr/>
        </p:nvSpPr>
        <p:spPr>
          <a:xfrm>
            <a:off x="0" y="4663440"/>
            <a:ext cx="9144000" cy="480060"/>
          </a:xfrm>
          <a:prstGeom prst="rect">
            <a:avLst/>
          </a:prstGeom>
          <a:solidFill>
            <a:srgbClr val="C8A020"/>
          </a:solidFill>
          <a:ln w="12700">
            <a:solidFill>
              <a:srgbClr val="C8A020"/>
            </a:solidFill>
            <a:prstDash val="solid"/>
          </a:ln>
        </p:spPr>
        <p:txBody>
          <a:bodyPr/>
          <a:lstStyle/>
          <a:p>
            <a:endParaRPr lang="es-CL"/>
          </a:p>
        </p:txBody>
      </p:sp>
      <p:pic>
        <p:nvPicPr>
          <p:cNvPr id="5" name="Image 0" descr="preencoded.png"/>
          <p:cNvPicPr>
            <a:picLocks noChangeAspect="1"/>
          </p:cNvPicPr>
          <p:nvPr/>
        </p:nvPicPr>
        <p:blipFill>
          <a:blip r:embed="rId3"/>
          <a:stretch>
            <a:fillRect/>
          </a:stretch>
        </p:blipFill>
        <p:spPr>
          <a:xfrm>
            <a:off x="411480" y="457200"/>
            <a:ext cx="384048" cy="384048"/>
          </a:xfrm>
          <a:prstGeom prst="rect">
            <a:avLst/>
          </a:prstGeom>
        </p:spPr>
      </p:pic>
      <p:sp>
        <p:nvSpPr>
          <p:cNvPr id="6" name="Text 3"/>
          <p:cNvSpPr/>
          <p:nvPr/>
        </p:nvSpPr>
        <p:spPr>
          <a:xfrm>
            <a:off x="960120" y="438912"/>
            <a:ext cx="7772400" cy="347472"/>
          </a:xfrm>
          <a:prstGeom prst="rect">
            <a:avLst/>
          </a:prstGeom>
          <a:noFill/>
          <a:ln/>
        </p:spPr>
        <p:txBody>
          <a:bodyPr wrap="square" lIns="0" tIns="0" rIns="0" bIns="0" rtlCol="0" anchor="ctr"/>
          <a:lstStyle/>
          <a:p>
            <a:pPr marL="0" indent="0">
              <a:buNone/>
            </a:pPr>
            <a:r>
              <a:rPr lang="en-US" sz="1000" kern="0" spc="300" dirty="0">
                <a:solidFill>
                  <a:srgbClr val="F5D87A"/>
                </a:solidFill>
                <a:latin typeface="Calibri" pitchFamily="34" charset="0"/>
                <a:ea typeface="Calibri" pitchFamily="34" charset="-122"/>
                <a:cs typeface="Calibri" pitchFamily="34" charset="-120"/>
              </a:rPr>
              <a:t>FUNDACIÓN MOVIMIENTO INTEGRADOR</a:t>
            </a:r>
            <a:endParaRPr lang="en-US" sz="1000" dirty="0"/>
          </a:p>
        </p:txBody>
      </p:sp>
      <p:sp>
        <p:nvSpPr>
          <p:cNvPr id="7" name="Text 4"/>
          <p:cNvSpPr/>
          <p:nvPr/>
        </p:nvSpPr>
        <p:spPr>
          <a:xfrm>
            <a:off x="502920" y="1005840"/>
            <a:ext cx="5943600" cy="2377440"/>
          </a:xfrm>
          <a:prstGeom prst="rect">
            <a:avLst/>
          </a:prstGeom>
          <a:noFill/>
          <a:ln/>
        </p:spPr>
        <p:txBody>
          <a:bodyPr wrap="square" rtlCol="0" anchor="ctr"/>
          <a:lstStyle/>
          <a:p>
            <a:pPr marL="0" indent="0">
              <a:lnSpc>
                <a:spcPct val="110000"/>
              </a:lnSpc>
              <a:buNone/>
            </a:pPr>
            <a:r>
              <a:rPr lang="en-US" sz="5200" b="1" dirty="0">
                <a:solidFill>
                  <a:srgbClr val="FFFFFF"/>
                </a:solidFill>
                <a:latin typeface="Cambria" pitchFamily="34" charset="0"/>
                <a:ea typeface="Cambria" pitchFamily="34" charset="-122"/>
                <a:cs typeface="Cambria" pitchFamily="34" charset="-120"/>
              </a:rPr>
              <a:t>El Continuum</a:t>
            </a:r>
            <a:endParaRPr lang="en-US" sz="5200" dirty="0"/>
          </a:p>
          <a:p>
            <a:pPr marL="0" indent="0">
              <a:lnSpc>
                <a:spcPct val="110000"/>
              </a:lnSpc>
              <a:buNone/>
            </a:pPr>
            <a:r>
              <a:rPr lang="en-US" sz="5200" b="1" dirty="0">
                <a:solidFill>
                  <a:srgbClr val="FFFFFF"/>
                </a:solidFill>
                <a:latin typeface="Cambria" pitchFamily="34" charset="0"/>
                <a:ea typeface="Cambria" pitchFamily="34" charset="-122"/>
                <a:cs typeface="Cambria" pitchFamily="34" charset="-120"/>
              </a:rPr>
              <a:t>Vigilonírico</a:t>
            </a:r>
            <a:endParaRPr lang="en-US" sz="5200" dirty="0"/>
          </a:p>
        </p:txBody>
      </p:sp>
      <p:sp>
        <p:nvSpPr>
          <p:cNvPr id="8" name="Text 5"/>
          <p:cNvSpPr/>
          <p:nvPr/>
        </p:nvSpPr>
        <p:spPr>
          <a:xfrm>
            <a:off x="502920" y="3474720"/>
            <a:ext cx="6400800" cy="411480"/>
          </a:xfrm>
          <a:prstGeom prst="rect">
            <a:avLst/>
          </a:prstGeom>
          <a:noFill/>
          <a:ln/>
        </p:spPr>
        <p:txBody>
          <a:bodyPr wrap="square" rtlCol="0" anchor="ctr"/>
          <a:lstStyle/>
          <a:p>
            <a:pPr marL="0" indent="0">
              <a:buNone/>
            </a:pPr>
            <a:r>
              <a:rPr lang="en-US" sz="1600" i="1" dirty="0">
                <a:solidFill>
                  <a:srgbClr val="5A9EE0"/>
                </a:solidFill>
                <a:latin typeface="Calibri" pitchFamily="34" charset="0"/>
                <a:ea typeface="Calibri" pitchFamily="34" charset="-122"/>
                <a:cs typeface="Calibri" pitchFamily="34" charset="-120"/>
              </a:rPr>
              <a:t>Modelo CVO · Marisol Hume Eriksson</a:t>
            </a:r>
            <a:endParaRPr lang="en-US" sz="1600" dirty="0"/>
          </a:p>
        </p:txBody>
      </p:sp>
      <p:sp>
        <p:nvSpPr>
          <p:cNvPr id="9" name="Shape 6"/>
          <p:cNvSpPr/>
          <p:nvPr/>
        </p:nvSpPr>
        <p:spPr>
          <a:xfrm>
            <a:off x="502920" y="3410712"/>
            <a:ext cx="4114800" cy="0"/>
          </a:xfrm>
          <a:prstGeom prst="line">
            <a:avLst/>
          </a:prstGeom>
          <a:noFill/>
          <a:ln w="12700">
            <a:solidFill>
              <a:srgbClr val="C8A020"/>
            </a:solidFill>
            <a:prstDash val="solid"/>
          </a:ln>
        </p:spPr>
        <p:txBody>
          <a:bodyPr/>
          <a:lstStyle/>
          <a:p>
            <a:endParaRPr lang="es-CL"/>
          </a:p>
        </p:txBody>
      </p:sp>
      <p:sp>
        <p:nvSpPr>
          <p:cNvPr id="10" name="Text 7"/>
          <p:cNvSpPr/>
          <p:nvPr/>
        </p:nvSpPr>
        <p:spPr>
          <a:xfrm>
            <a:off x="502920" y="4690872"/>
            <a:ext cx="8229600" cy="347472"/>
          </a:xfrm>
          <a:prstGeom prst="rect">
            <a:avLst/>
          </a:prstGeom>
          <a:noFill/>
          <a:ln/>
        </p:spPr>
        <p:txBody>
          <a:bodyPr wrap="square" rtlCol="0" anchor="ctr"/>
          <a:lstStyle/>
          <a:p>
            <a:pPr marL="0" indent="0">
              <a:buNone/>
            </a:pPr>
            <a:r>
              <a:rPr lang="en-US" sz="1200" dirty="0">
                <a:solidFill>
                  <a:srgbClr val="1E4A7A"/>
                </a:solidFill>
                <a:latin typeface="Calibri" pitchFamily="34" charset="0"/>
                <a:ea typeface="Calibri" pitchFamily="34" charset="-122"/>
                <a:cs typeface="Calibri" pitchFamily="34" charset="-120"/>
              </a:rPr>
              <a:t>Masterclass · 60 minutos</a:t>
            </a:r>
            <a:endParaRPr lang="en-US" sz="1200" dirty="0"/>
          </a:p>
        </p:txBody>
      </p:sp>
      <p:pic>
        <p:nvPicPr>
          <p:cNvPr id="11" name="Image 1" descr="preencoded.png"/>
          <p:cNvPicPr>
            <a:picLocks noChangeAspect="1"/>
          </p:cNvPicPr>
          <p:nvPr/>
        </p:nvPicPr>
        <p:blipFill>
          <a:blip r:embed="rId4">
            <a:alphaModFix amt="85000"/>
          </a:blip>
          <a:stretch>
            <a:fillRect/>
          </a:stretch>
        </p:blipFill>
        <p:spPr>
          <a:xfrm>
            <a:off x="7406640" y="1371600"/>
            <a:ext cx="1371600" cy="13716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C8A020"/>
          </a:solidFill>
          <a:ln w="12700">
            <a:solidFill>
              <a:srgbClr val="C8A020"/>
            </a:solidFill>
            <a:prstDash val="solid"/>
          </a:ln>
        </p:spPr>
        <p:txBody>
          <a:bodyPr/>
          <a:lstStyle/>
          <a:p>
            <a:endParaRPr lang="es-CL"/>
          </a:p>
        </p:txBody>
      </p:sp>
      <p:sp>
        <p:nvSpPr>
          <p:cNvPr id="3" name="Text 1"/>
          <p:cNvSpPr/>
          <p:nvPr/>
        </p:nvSpPr>
        <p:spPr>
          <a:xfrm>
            <a:off x="411480" y="91440"/>
            <a:ext cx="8229600" cy="201168"/>
          </a:xfrm>
          <a:prstGeom prst="rect">
            <a:avLst/>
          </a:prstGeom>
          <a:noFill/>
          <a:ln/>
        </p:spPr>
        <p:txBody>
          <a:bodyPr wrap="square" rtlCol="0" anchor="ctr"/>
          <a:lstStyle/>
          <a:p>
            <a:pPr marL="0" indent="0">
              <a:buNone/>
            </a:pPr>
            <a:r>
              <a:rPr lang="en-US" sz="900" kern="0" spc="200" dirty="0">
                <a:solidFill>
                  <a:srgbClr val="7A90A8"/>
                </a:solidFill>
                <a:latin typeface="Calibri" pitchFamily="34" charset="0"/>
                <a:ea typeface="Calibri" pitchFamily="34" charset="-122"/>
                <a:cs typeface="Calibri" pitchFamily="34" charset="-120"/>
              </a:rPr>
              <a:t>LA CIENCIA · ACTIVE SYSTEM CONSOLIDATION</a:t>
            </a:r>
            <a:endParaRPr lang="en-US" sz="900" dirty="0"/>
          </a:p>
        </p:txBody>
      </p:sp>
      <p:sp>
        <p:nvSpPr>
          <p:cNvPr id="4" name="Text 2"/>
          <p:cNvSpPr/>
          <p:nvPr/>
        </p:nvSpPr>
        <p:spPr>
          <a:xfrm>
            <a:off x="457200" y="274320"/>
            <a:ext cx="8229600" cy="594360"/>
          </a:xfrm>
          <a:prstGeom prst="rect">
            <a:avLst/>
          </a:prstGeom>
          <a:noFill/>
          <a:ln/>
        </p:spPr>
        <p:txBody>
          <a:bodyPr wrap="square" rtlCol="0" anchor="ctr"/>
          <a:lstStyle/>
          <a:p>
            <a:pPr marL="0" indent="0" algn="ctr">
              <a:buNone/>
            </a:pPr>
            <a:r>
              <a:rPr lang="en-US" sz="2700" b="1" dirty="0">
                <a:solidFill>
                  <a:srgbClr val="1E4A7A"/>
                </a:solidFill>
                <a:latin typeface="Cambria" pitchFamily="34" charset="0"/>
                <a:ea typeface="Cambria" pitchFamily="34" charset="-122"/>
                <a:cs typeface="Cambria" pitchFamily="34" charset="-120"/>
              </a:rPr>
              <a:t>El cerebro trabaja mientras duermes</a:t>
            </a:r>
            <a:endParaRPr lang="en-US" sz="2700" dirty="0"/>
          </a:p>
        </p:txBody>
      </p:sp>
      <p:sp>
        <p:nvSpPr>
          <p:cNvPr id="5" name="Shape 3"/>
          <p:cNvSpPr/>
          <p:nvPr/>
        </p:nvSpPr>
        <p:spPr>
          <a:xfrm>
            <a:off x="365760" y="1097280"/>
            <a:ext cx="2377440" cy="2011680"/>
          </a:xfrm>
          <a:prstGeom prst="roundRect">
            <a:avLst>
              <a:gd name="adj" fmla="val 3636"/>
            </a:avLst>
          </a:prstGeom>
          <a:solidFill>
            <a:srgbClr val="E6F1FB"/>
          </a:solidFill>
          <a:ln w="12700">
            <a:solidFill>
              <a:srgbClr val="5A9EE0"/>
            </a:solidFill>
            <a:prstDash val="solid"/>
          </a:ln>
          <a:effectLst>
            <a:outerShdw blurRad="101600" dist="25400" dir="2700000" algn="bl" rotWithShape="0">
              <a:srgbClr val="000000">
                <a:alpha val="10000"/>
              </a:srgbClr>
            </a:outerShdw>
          </a:effectLst>
        </p:spPr>
        <p:txBody>
          <a:bodyPr/>
          <a:lstStyle/>
          <a:p>
            <a:endParaRPr lang="es-CL"/>
          </a:p>
        </p:txBody>
      </p:sp>
      <p:sp>
        <p:nvSpPr>
          <p:cNvPr id="6" name="Text 4"/>
          <p:cNvSpPr/>
          <p:nvPr/>
        </p:nvSpPr>
        <p:spPr>
          <a:xfrm>
            <a:off x="365760" y="1207008"/>
            <a:ext cx="2377440" cy="475488"/>
          </a:xfrm>
          <a:prstGeom prst="rect">
            <a:avLst/>
          </a:prstGeom>
          <a:noFill/>
          <a:ln/>
        </p:spPr>
        <p:txBody>
          <a:bodyPr wrap="square" rtlCol="0" anchor="ctr"/>
          <a:lstStyle/>
          <a:p>
            <a:pPr marL="0" indent="0" algn="ctr">
              <a:buNone/>
            </a:pPr>
            <a:r>
              <a:rPr lang="en-US" sz="1700" b="1" dirty="0">
                <a:solidFill>
                  <a:srgbClr val="1E4A7A"/>
                </a:solidFill>
                <a:latin typeface="Cambria" pitchFamily="34" charset="0"/>
                <a:ea typeface="Cambria" pitchFamily="34" charset="-122"/>
                <a:cs typeface="Cambria" pitchFamily="34" charset="-120"/>
              </a:rPr>
              <a:t>Vigilia</a:t>
            </a:r>
            <a:endParaRPr lang="en-US" sz="1700" dirty="0"/>
          </a:p>
        </p:txBody>
      </p:sp>
      <p:sp>
        <p:nvSpPr>
          <p:cNvPr id="7" name="Text 5"/>
          <p:cNvSpPr/>
          <p:nvPr/>
        </p:nvSpPr>
        <p:spPr>
          <a:xfrm>
            <a:off x="365760" y="1755648"/>
            <a:ext cx="2377440" cy="749808"/>
          </a:xfrm>
          <a:prstGeom prst="rect">
            <a:avLst/>
          </a:prstGeom>
          <a:noFill/>
          <a:ln/>
        </p:spPr>
        <p:txBody>
          <a:bodyPr wrap="square" rtlCol="0" anchor="ctr"/>
          <a:lstStyle/>
          <a:p>
            <a:pPr marL="0" indent="0" algn="ctr">
              <a:lnSpc>
                <a:spcPct val="130000"/>
              </a:lnSpc>
              <a:buNone/>
            </a:pPr>
            <a:r>
              <a:rPr lang="en-US" sz="1300" dirty="0">
                <a:solidFill>
                  <a:srgbClr val="4A6080"/>
                </a:solidFill>
                <a:latin typeface="Calibri" pitchFamily="34" charset="0"/>
                <a:ea typeface="Calibri" pitchFamily="34" charset="-122"/>
                <a:cs typeface="Calibri" pitchFamily="34" charset="-120"/>
              </a:rPr>
              <a:t>Codificación</a:t>
            </a:r>
            <a:endParaRPr lang="en-US" sz="1300" dirty="0"/>
          </a:p>
          <a:p>
            <a:pPr marL="0" indent="0" algn="ctr">
              <a:lnSpc>
                <a:spcPct val="130000"/>
              </a:lnSpc>
              <a:buNone/>
            </a:pPr>
            <a:r>
              <a:rPr lang="en-US" sz="1300" dirty="0">
                <a:solidFill>
                  <a:srgbClr val="4A6080"/>
                </a:solidFill>
                <a:latin typeface="Calibri" pitchFamily="34" charset="0"/>
                <a:ea typeface="Calibri" pitchFamily="34" charset="-122"/>
                <a:cs typeface="Calibri" pitchFamily="34" charset="-120"/>
              </a:rPr>
              <a:t>hipocampal</a:t>
            </a:r>
            <a:endParaRPr lang="en-US" sz="1300" dirty="0"/>
          </a:p>
        </p:txBody>
      </p:sp>
      <p:sp>
        <p:nvSpPr>
          <p:cNvPr id="8" name="Text 6"/>
          <p:cNvSpPr/>
          <p:nvPr/>
        </p:nvSpPr>
        <p:spPr>
          <a:xfrm>
            <a:off x="2788920" y="1874520"/>
            <a:ext cx="411480" cy="411480"/>
          </a:xfrm>
          <a:prstGeom prst="rect">
            <a:avLst/>
          </a:prstGeom>
          <a:noFill/>
          <a:ln/>
        </p:spPr>
        <p:txBody>
          <a:bodyPr wrap="square" rtlCol="0" anchor="ctr"/>
          <a:lstStyle/>
          <a:p>
            <a:pPr marL="0" indent="0" algn="ctr">
              <a:buNone/>
            </a:pPr>
            <a:r>
              <a:rPr lang="en-US" sz="1800" dirty="0">
                <a:solidFill>
                  <a:srgbClr val="C8A020"/>
                </a:solidFill>
                <a:latin typeface="Calibri" pitchFamily="34" charset="0"/>
                <a:ea typeface="Calibri" pitchFamily="34" charset="-122"/>
                <a:cs typeface="Calibri" pitchFamily="34" charset="-120"/>
              </a:rPr>
              <a:t>→</a:t>
            </a:r>
            <a:endParaRPr lang="en-US" sz="1800" dirty="0"/>
          </a:p>
        </p:txBody>
      </p:sp>
      <p:sp>
        <p:nvSpPr>
          <p:cNvPr id="9" name="Shape 7"/>
          <p:cNvSpPr/>
          <p:nvPr/>
        </p:nvSpPr>
        <p:spPr>
          <a:xfrm>
            <a:off x="3200400" y="1097280"/>
            <a:ext cx="2377440" cy="2011680"/>
          </a:xfrm>
          <a:prstGeom prst="roundRect">
            <a:avLst>
              <a:gd name="adj" fmla="val 3636"/>
            </a:avLst>
          </a:prstGeom>
          <a:solidFill>
            <a:srgbClr val="1E4A7A"/>
          </a:solidFill>
          <a:ln w="25400">
            <a:solidFill>
              <a:srgbClr val="1E4A7A"/>
            </a:solidFill>
            <a:prstDash val="solid"/>
          </a:ln>
          <a:effectLst>
            <a:outerShdw blurRad="101600" dist="25400" dir="2700000" algn="bl" rotWithShape="0">
              <a:srgbClr val="000000">
                <a:alpha val="10000"/>
              </a:srgbClr>
            </a:outerShdw>
          </a:effectLst>
        </p:spPr>
        <p:txBody>
          <a:bodyPr/>
          <a:lstStyle/>
          <a:p>
            <a:endParaRPr lang="es-CL"/>
          </a:p>
        </p:txBody>
      </p:sp>
      <p:sp>
        <p:nvSpPr>
          <p:cNvPr id="10" name="Text 8"/>
          <p:cNvSpPr/>
          <p:nvPr/>
        </p:nvSpPr>
        <p:spPr>
          <a:xfrm>
            <a:off x="3200400" y="1207008"/>
            <a:ext cx="2377440" cy="475488"/>
          </a:xfrm>
          <a:prstGeom prst="rect">
            <a:avLst/>
          </a:prstGeom>
          <a:noFill/>
          <a:ln/>
        </p:spPr>
        <p:txBody>
          <a:bodyPr wrap="square" rtlCol="0" anchor="ctr"/>
          <a:lstStyle/>
          <a:p>
            <a:pPr marL="0" indent="0" algn="ctr">
              <a:buNone/>
            </a:pPr>
            <a:r>
              <a:rPr lang="en-US" sz="1700" b="1" dirty="0">
                <a:solidFill>
                  <a:srgbClr val="FFFFFF"/>
                </a:solidFill>
                <a:latin typeface="Cambria" pitchFamily="34" charset="0"/>
                <a:ea typeface="Cambria" pitchFamily="34" charset="-122"/>
                <a:cs typeface="Cambria" pitchFamily="34" charset="-120"/>
              </a:rPr>
              <a:t>NREM</a:t>
            </a:r>
            <a:endParaRPr lang="en-US" sz="1700" dirty="0"/>
          </a:p>
        </p:txBody>
      </p:sp>
      <p:sp>
        <p:nvSpPr>
          <p:cNvPr id="11" name="Text 9"/>
          <p:cNvSpPr/>
          <p:nvPr/>
        </p:nvSpPr>
        <p:spPr>
          <a:xfrm>
            <a:off x="3200400" y="1755648"/>
            <a:ext cx="2377440" cy="749808"/>
          </a:xfrm>
          <a:prstGeom prst="rect">
            <a:avLst/>
          </a:prstGeom>
          <a:noFill/>
          <a:ln/>
        </p:spPr>
        <p:txBody>
          <a:bodyPr wrap="square" rtlCol="0" anchor="ctr"/>
          <a:lstStyle/>
          <a:p>
            <a:pPr marL="0" indent="0" algn="ctr">
              <a:lnSpc>
                <a:spcPct val="130000"/>
              </a:lnSpc>
              <a:buNone/>
            </a:pPr>
            <a:r>
              <a:rPr lang="en-US" sz="1300" dirty="0">
                <a:solidFill>
                  <a:srgbClr val="5A9EE0"/>
                </a:solidFill>
                <a:latin typeface="Calibri" pitchFamily="34" charset="0"/>
                <a:ea typeface="Calibri" pitchFamily="34" charset="-122"/>
                <a:cs typeface="Calibri" pitchFamily="34" charset="-120"/>
              </a:rPr>
              <a:t>Diálogo</a:t>
            </a:r>
            <a:endParaRPr lang="en-US" sz="1300" dirty="0"/>
          </a:p>
          <a:p>
            <a:pPr marL="0" indent="0" algn="ctr">
              <a:lnSpc>
                <a:spcPct val="130000"/>
              </a:lnSpc>
              <a:buNone/>
            </a:pPr>
            <a:r>
              <a:rPr lang="en-US" sz="1300" dirty="0">
                <a:solidFill>
                  <a:srgbClr val="5A9EE0"/>
                </a:solidFill>
                <a:latin typeface="Calibri" pitchFamily="34" charset="0"/>
                <a:ea typeface="Calibri" pitchFamily="34" charset="-122"/>
                <a:cs typeface="Calibri" pitchFamily="34" charset="-120"/>
              </a:rPr>
              <a:t>hipocampo → neocórtex</a:t>
            </a:r>
            <a:endParaRPr lang="en-US" sz="1300" dirty="0"/>
          </a:p>
        </p:txBody>
      </p:sp>
      <p:sp>
        <p:nvSpPr>
          <p:cNvPr id="12" name="Text 10"/>
          <p:cNvSpPr/>
          <p:nvPr/>
        </p:nvSpPr>
        <p:spPr>
          <a:xfrm>
            <a:off x="5623560" y="1874520"/>
            <a:ext cx="411480" cy="411480"/>
          </a:xfrm>
          <a:prstGeom prst="rect">
            <a:avLst/>
          </a:prstGeom>
          <a:noFill/>
          <a:ln/>
        </p:spPr>
        <p:txBody>
          <a:bodyPr wrap="square" rtlCol="0" anchor="ctr"/>
          <a:lstStyle/>
          <a:p>
            <a:pPr marL="0" indent="0" algn="ctr">
              <a:buNone/>
            </a:pPr>
            <a:r>
              <a:rPr lang="en-US" sz="1800" dirty="0">
                <a:solidFill>
                  <a:srgbClr val="C8A020"/>
                </a:solidFill>
                <a:latin typeface="Calibri" pitchFamily="34" charset="0"/>
                <a:ea typeface="Calibri" pitchFamily="34" charset="-122"/>
                <a:cs typeface="Calibri" pitchFamily="34" charset="-120"/>
              </a:rPr>
              <a:t>→</a:t>
            </a:r>
            <a:endParaRPr lang="en-US" sz="1800" dirty="0"/>
          </a:p>
        </p:txBody>
      </p:sp>
      <p:sp>
        <p:nvSpPr>
          <p:cNvPr id="13" name="Shape 11"/>
          <p:cNvSpPr/>
          <p:nvPr/>
        </p:nvSpPr>
        <p:spPr>
          <a:xfrm>
            <a:off x="6035040" y="1097280"/>
            <a:ext cx="2377440" cy="2011680"/>
          </a:xfrm>
          <a:prstGeom prst="roundRect">
            <a:avLst>
              <a:gd name="adj" fmla="val 3636"/>
            </a:avLst>
          </a:prstGeom>
          <a:solidFill>
            <a:srgbClr val="FAF3D8"/>
          </a:solidFill>
          <a:ln w="12700">
            <a:solidFill>
              <a:srgbClr val="C8A020"/>
            </a:solidFill>
            <a:prstDash val="solid"/>
          </a:ln>
          <a:effectLst>
            <a:outerShdw blurRad="101600" dist="25400" dir="2700000" algn="bl" rotWithShape="0">
              <a:srgbClr val="000000">
                <a:alpha val="10000"/>
              </a:srgbClr>
            </a:outerShdw>
          </a:effectLst>
        </p:spPr>
        <p:txBody>
          <a:bodyPr/>
          <a:lstStyle/>
          <a:p>
            <a:endParaRPr lang="es-CL"/>
          </a:p>
        </p:txBody>
      </p:sp>
      <p:sp>
        <p:nvSpPr>
          <p:cNvPr id="14" name="Text 12"/>
          <p:cNvSpPr/>
          <p:nvPr/>
        </p:nvSpPr>
        <p:spPr>
          <a:xfrm>
            <a:off x="6035040" y="1207008"/>
            <a:ext cx="2377440" cy="475488"/>
          </a:xfrm>
          <a:prstGeom prst="rect">
            <a:avLst/>
          </a:prstGeom>
          <a:noFill/>
          <a:ln/>
        </p:spPr>
        <p:txBody>
          <a:bodyPr wrap="square" rtlCol="0" anchor="ctr"/>
          <a:lstStyle/>
          <a:p>
            <a:pPr marL="0" indent="0" algn="ctr">
              <a:buNone/>
            </a:pPr>
            <a:r>
              <a:rPr lang="en-US" sz="1700" b="1" dirty="0">
                <a:solidFill>
                  <a:srgbClr val="C8A020"/>
                </a:solidFill>
                <a:latin typeface="Cambria" pitchFamily="34" charset="0"/>
                <a:ea typeface="Cambria" pitchFamily="34" charset="-122"/>
                <a:cs typeface="Cambria" pitchFamily="34" charset="-120"/>
              </a:rPr>
              <a:t>Largo plazo</a:t>
            </a:r>
            <a:endParaRPr lang="en-US" sz="1700" dirty="0"/>
          </a:p>
        </p:txBody>
      </p:sp>
      <p:sp>
        <p:nvSpPr>
          <p:cNvPr id="15" name="Text 13"/>
          <p:cNvSpPr/>
          <p:nvPr/>
        </p:nvSpPr>
        <p:spPr>
          <a:xfrm>
            <a:off x="6035040" y="1807573"/>
            <a:ext cx="2377440" cy="749808"/>
          </a:xfrm>
          <a:prstGeom prst="rect">
            <a:avLst/>
          </a:prstGeom>
          <a:noFill/>
          <a:ln/>
        </p:spPr>
        <p:txBody>
          <a:bodyPr wrap="square" rtlCol="0" anchor="ctr"/>
          <a:lstStyle/>
          <a:p>
            <a:pPr marL="0" indent="0" algn="ctr">
              <a:lnSpc>
                <a:spcPct val="130000"/>
              </a:lnSpc>
              <a:buNone/>
            </a:pPr>
            <a:r>
              <a:rPr lang="en-US" sz="1300" dirty="0">
                <a:solidFill>
                  <a:srgbClr val="4A6080"/>
                </a:solidFill>
                <a:latin typeface="Calibri" pitchFamily="34" charset="0"/>
                <a:ea typeface="Calibri" pitchFamily="34" charset="-122"/>
                <a:cs typeface="Calibri" pitchFamily="34" charset="-120"/>
              </a:rPr>
              <a:t>Memoria</a:t>
            </a:r>
            <a:endParaRPr lang="en-US" sz="1300" dirty="0"/>
          </a:p>
          <a:p>
            <a:pPr marL="0" indent="0" algn="ctr">
              <a:lnSpc>
                <a:spcPct val="130000"/>
              </a:lnSpc>
              <a:buNone/>
            </a:pPr>
            <a:r>
              <a:rPr lang="en-US" sz="1300" dirty="0">
                <a:solidFill>
                  <a:srgbClr val="4A6080"/>
                </a:solidFill>
                <a:latin typeface="Calibri" pitchFamily="34" charset="0"/>
                <a:ea typeface="Calibri" pitchFamily="34" charset="-122"/>
                <a:cs typeface="Calibri" pitchFamily="34" charset="-120"/>
              </a:rPr>
              <a:t>cortical estable</a:t>
            </a:r>
            <a:endParaRPr lang="en-US" sz="1300" dirty="0"/>
          </a:p>
        </p:txBody>
      </p:sp>
      <p:sp>
        <p:nvSpPr>
          <p:cNvPr id="16" name="Text 14"/>
          <p:cNvSpPr/>
          <p:nvPr/>
        </p:nvSpPr>
        <p:spPr>
          <a:xfrm>
            <a:off x="365760" y="3291840"/>
            <a:ext cx="8229600" cy="320040"/>
          </a:xfrm>
          <a:prstGeom prst="rect">
            <a:avLst/>
          </a:prstGeom>
          <a:noFill/>
          <a:ln/>
        </p:spPr>
        <p:txBody>
          <a:bodyPr wrap="square" rtlCol="0" anchor="ctr"/>
          <a:lstStyle/>
          <a:p>
            <a:pPr marL="0" indent="0" algn="ctr">
              <a:buNone/>
            </a:pPr>
            <a:r>
              <a:rPr lang="en-US" sz="1300" b="1" kern="0" spc="50" dirty="0">
                <a:solidFill>
                  <a:srgbClr val="4A6080"/>
                </a:solidFill>
                <a:latin typeface="Calibri" pitchFamily="34" charset="0"/>
                <a:ea typeface="Calibri" pitchFamily="34" charset="-122"/>
                <a:cs typeface="Calibri" pitchFamily="34" charset="-120"/>
              </a:rPr>
              <a:t>La partitura del NREM · tres oscilaciones en secuencia</a:t>
            </a:r>
            <a:endParaRPr lang="en-US" sz="1300" dirty="0"/>
          </a:p>
        </p:txBody>
      </p:sp>
      <p:sp>
        <p:nvSpPr>
          <p:cNvPr id="17" name="Shape 15"/>
          <p:cNvSpPr/>
          <p:nvPr/>
        </p:nvSpPr>
        <p:spPr>
          <a:xfrm>
            <a:off x="365760" y="3703320"/>
            <a:ext cx="2560320" cy="1024128"/>
          </a:xfrm>
          <a:prstGeom prst="roundRect">
            <a:avLst>
              <a:gd name="adj" fmla="val 7143"/>
            </a:avLst>
          </a:prstGeom>
          <a:solidFill>
            <a:srgbClr val="FFFFFF"/>
          </a:solidFill>
          <a:ln w="6350">
            <a:solidFill>
              <a:srgbClr val="5A9EE0"/>
            </a:solidFill>
            <a:prstDash val="solid"/>
          </a:ln>
        </p:spPr>
        <p:txBody>
          <a:bodyPr/>
          <a:lstStyle/>
          <a:p>
            <a:endParaRPr lang="es-CL"/>
          </a:p>
        </p:txBody>
      </p:sp>
      <p:sp>
        <p:nvSpPr>
          <p:cNvPr id="18" name="Text 16"/>
          <p:cNvSpPr/>
          <p:nvPr/>
        </p:nvSpPr>
        <p:spPr>
          <a:xfrm>
            <a:off x="502920" y="3794760"/>
            <a:ext cx="2286000" cy="384048"/>
          </a:xfrm>
          <a:prstGeom prst="rect">
            <a:avLst/>
          </a:prstGeom>
          <a:noFill/>
          <a:ln/>
        </p:spPr>
        <p:txBody>
          <a:bodyPr wrap="square" rtlCol="0" anchor="ctr"/>
          <a:lstStyle/>
          <a:p>
            <a:pPr marL="0" indent="0">
              <a:buNone/>
            </a:pPr>
            <a:r>
              <a:rPr lang="en-US" sz="1300" b="1" dirty="0">
                <a:solidFill>
                  <a:srgbClr val="1E4A7A"/>
                </a:solidFill>
                <a:latin typeface="Calibri" pitchFamily="34" charset="0"/>
                <a:ea typeface="Calibri" pitchFamily="34" charset="-122"/>
                <a:cs typeface="Calibri" pitchFamily="34" charset="-120"/>
              </a:rPr>
              <a:t>Oscilaciones lentas</a:t>
            </a:r>
            <a:endParaRPr lang="en-US" sz="1300" dirty="0"/>
          </a:p>
        </p:txBody>
      </p:sp>
      <p:sp>
        <p:nvSpPr>
          <p:cNvPr id="19" name="Text 17"/>
          <p:cNvSpPr/>
          <p:nvPr/>
        </p:nvSpPr>
        <p:spPr>
          <a:xfrm>
            <a:off x="502920" y="4206240"/>
            <a:ext cx="2286000" cy="274320"/>
          </a:xfrm>
          <a:prstGeom prst="rect">
            <a:avLst/>
          </a:prstGeom>
          <a:noFill/>
          <a:ln/>
        </p:spPr>
        <p:txBody>
          <a:bodyPr wrap="square" rtlCol="0" anchor="ctr"/>
          <a:lstStyle/>
          <a:p>
            <a:pPr marL="0" indent="0">
              <a:buNone/>
            </a:pPr>
            <a:r>
              <a:rPr lang="en-US" sz="1100" dirty="0">
                <a:solidFill>
                  <a:srgbClr val="7A90A8"/>
                </a:solidFill>
                <a:latin typeface="Calibri" pitchFamily="34" charset="0"/>
                <a:ea typeface="Calibri" pitchFamily="34" charset="-122"/>
                <a:cs typeface="Calibri" pitchFamily="34" charset="-120"/>
              </a:rPr>
              <a:t>Corteza · &lt; 1 Hz</a:t>
            </a:r>
            <a:endParaRPr lang="en-US" sz="1100" dirty="0"/>
          </a:p>
        </p:txBody>
      </p:sp>
      <p:sp>
        <p:nvSpPr>
          <p:cNvPr id="20" name="Shape 18"/>
          <p:cNvSpPr/>
          <p:nvPr/>
        </p:nvSpPr>
        <p:spPr>
          <a:xfrm>
            <a:off x="3200400" y="3703320"/>
            <a:ext cx="2560320" cy="1024128"/>
          </a:xfrm>
          <a:prstGeom prst="roundRect">
            <a:avLst>
              <a:gd name="adj" fmla="val 7143"/>
            </a:avLst>
          </a:prstGeom>
          <a:solidFill>
            <a:srgbClr val="FFFFFF"/>
          </a:solidFill>
          <a:ln w="6350">
            <a:solidFill>
              <a:srgbClr val="5A9EE0"/>
            </a:solidFill>
            <a:prstDash val="solid"/>
          </a:ln>
        </p:spPr>
        <p:txBody>
          <a:bodyPr/>
          <a:lstStyle/>
          <a:p>
            <a:endParaRPr lang="es-CL"/>
          </a:p>
        </p:txBody>
      </p:sp>
      <p:sp>
        <p:nvSpPr>
          <p:cNvPr id="21" name="Text 19"/>
          <p:cNvSpPr/>
          <p:nvPr/>
        </p:nvSpPr>
        <p:spPr>
          <a:xfrm>
            <a:off x="3337560" y="3794760"/>
            <a:ext cx="2286000" cy="384048"/>
          </a:xfrm>
          <a:prstGeom prst="rect">
            <a:avLst/>
          </a:prstGeom>
          <a:noFill/>
          <a:ln/>
        </p:spPr>
        <p:txBody>
          <a:bodyPr wrap="square" rtlCol="0" anchor="ctr"/>
          <a:lstStyle/>
          <a:p>
            <a:pPr marL="0" indent="0">
              <a:buNone/>
            </a:pPr>
            <a:r>
              <a:rPr lang="en-US" sz="1300" b="1" dirty="0">
                <a:solidFill>
                  <a:srgbClr val="1E4A7A"/>
                </a:solidFill>
                <a:latin typeface="Calibri" pitchFamily="34" charset="0"/>
                <a:ea typeface="Calibri" pitchFamily="34" charset="-122"/>
                <a:cs typeface="Calibri" pitchFamily="34" charset="-120"/>
              </a:rPr>
              <a:t>Husos del sueño</a:t>
            </a:r>
            <a:endParaRPr lang="en-US" sz="1300" dirty="0"/>
          </a:p>
        </p:txBody>
      </p:sp>
      <p:sp>
        <p:nvSpPr>
          <p:cNvPr id="22" name="Text 20"/>
          <p:cNvSpPr/>
          <p:nvPr/>
        </p:nvSpPr>
        <p:spPr>
          <a:xfrm>
            <a:off x="3337560" y="4206240"/>
            <a:ext cx="2286000" cy="274320"/>
          </a:xfrm>
          <a:prstGeom prst="rect">
            <a:avLst/>
          </a:prstGeom>
          <a:noFill/>
          <a:ln/>
        </p:spPr>
        <p:txBody>
          <a:bodyPr wrap="square" rtlCol="0" anchor="ctr"/>
          <a:lstStyle/>
          <a:p>
            <a:pPr marL="0" indent="0">
              <a:buNone/>
            </a:pPr>
            <a:r>
              <a:rPr lang="en-US" sz="1100" dirty="0">
                <a:solidFill>
                  <a:srgbClr val="7A90A8"/>
                </a:solidFill>
                <a:latin typeface="Calibri" pitchFamily="34" charset="0"/>
                <a:ea typeface="Calibri" pitchFamily="34" charset="-122"/>
                <a:cs typeface="Calibri" pitchFamily="34" charset="-120"/>
              </a:rPr>
              <a:t>Tálamo · 7–15 Hz</a:t>
            </a:r>
            <a:endParaRPr lang="en-US" sz="1100" dirty="0"/>
          </a:p>
        </p:txBody>
      </p:sp>
      <p:sp>
        <p:nvSpPr>
          <p:cNvPr id="23" name="Shape 21"/>
          <p:cNvSpPr/>
          <p:nvPr/>
        </p:nvSpPr>
        <p:spPr>
          <a:xfrm>
            <a:off x="6035040" y="3703320"/>
            <a:ext cx="2560320" cy="1024128"/>
          </a:xfrm>
          <a:prstGeom prst="roundRect">
            <a:avLst>
              <a:gd name="adj" fmla="val 7143"/>
            </a:avLst>
          </a:prstGeom>
          <a:solidFill>
            <a:srgbClr val="1E4A7A"/>
          </a:solidFill>
          <a:ln w="6350">
            <a:solidFill>
              <a:srgbClr val="5A9EE0"/>
            </a:solidFill>
            <a:prstDash val="solid"/>
          </a:ln>
        </p:spPr>
        <p:txBody>
          <a:bodyPr/>
          <a:lstStyle/>
          <a:p>
            <a:endParaRPr lang="es-CL"/>
          </a:p>
        </p:txBody>
      </p:sp>
      <p:sp>
        <p:nvSpPr>
          <p:cNvPr id="24" name="Text 22"/>
          <p:cNvSpPr/>
          <p:nvPr/>
        </p:nvSpPr>
        <p:spPr>
          <a:xfrm>
            <a:off x="6172200" y="3794760"/>
            <a:ext cx="2286000" cy="384048"/>
          </a:xfrm>
          <a:prstGeom prst="rect">
            <a:avLst/>
          </a:prstGeom>
          <a:noFill/>
          <a:ln/>
        </p:spPr>
        <p:txBody>
          <a:bodyPr wrap="square"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Sharp-wave ripples</a:t>
            </a:r>
            <a:endParaRPr lang="en-US" sz="1300" dirty="0"/>
          </a:p>
        </p:txBody>
      </p:sp>
      <p:sp>
        <p:nvSpPr>
          <p:cNvPr id="25" name="Text 23"/>
          <p:cNvSpPr/>
          <p:nvPr/>
        </p:nvSpPr>
        <p:spPr>
          <a:xfrm>
            <a:off x="6172200" y="4206240"/>
            <a:ext cx="2286000" cy="274320"/>
          </a:xfrm>
          <a:prstGeom prst="rect">
            <a:avLst/>
          </a:prstGeom>
          <a:noFill/>
          <a:ln/>
        </p:spPr>
        <p:txBody>
          <a:bodyPr wrap="square" rtlCol="0" anchor="ctr"/>
          <a:lstStyle/>
          <a:p>
            <a:pPr marL="0" indent="0">
              <a:buNone/>
            </a:pPr>
            <a:r>
              <a:rPr lang="en-US" sz="1100" dirty="0">
                <a:solidFill>
                  <a:srgbClr val="5A9EE0"/>
                </a:solidFill>
                <a:latin typeface="Calibri" pitchFamily="34" charset="0"/>
                <a:ea typeface="Calibri" pitchFamily="34" charset="-122"/>
                <a:cs typeface="Calibri" pitchFamily="34" charset="-120"/>
              </a:rPr>
              <a:t>Hipocampo</a:t>
            </a:r>
            <a:endParaRPr lang="en-US" sz="1100" dirty="0"/>
          </a:p>
        </p:txBody>
      </p:sp>
      <p:sp>
        <p:nvSpPr>
          <p:cNvPr id="26" name="Text 24"/>
          <p:cNvSpPr/>
          <p:nvPr/>
        </p:nvSpPr>
        <p:spPr>
          <a:xfrm>
            <a:off x="365760" y="4846320"/>
            <a:ext cx="8366760" cy="256032"/>
          </a:xfrm>
          <a:prstGeom prst="rect">
            <a:avLst/>
          </a:prstGeom>
          <a:noFill/>
          <a:ln/>
        </p:spPr>
        <p:txBody>
          <a:bodyPr wrap="square" rtlCol="0" anchor="ctr"/>
          <a:lstStyle/>
          <a:p>
            <a:pPr marL="0" indent="0">
              <a:buNone/>
            </a:pPr>
            <a:r>
              <a:rPr lang="en-US" sz="950" i="1" dirty="0">
                <a:solidFill>
                  <a:srgbClr val="7A90A8"/>
                </a:solidFill>
                <a:latin typeface="Calibri" pitchFamily="34" charset="0"/>
                <a:ea typeface="Calibri" pitchFamily="34" charset="-122"/>
                <a:cs typeface="Calibri" pitchFamily="34" charset="-120"/>
              </a:rPr>
              <a:t>Ref: Diekelmann &amp; Born (2010) · Nat Rev Neurosci · Born &amp; Wilhelm (2012)</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C8A020"/>
          </a:solidFill>
          <a:ln w="12700">
            <a:solidFill>
              <a:srgbClr val="C8A020"/>
            </a:solidFill>
            <a:prstDash val="solid"/>
          </a:ln>
        </p:spPr>
        <p:txBody>
          <a:bodyPr/>
          <a:lstStyle/>
          <a:p>
            <a:endParaRPr lang="es-CL"/>
          </a:p>
        </p:txBody>
      </p:sp>
      <p:sp>
        <p:nvSpPr>
          <p:cNvPr id="3" name="Text 1"/>
          <p:cNvSpPr/>
          <p:nvPr/>
        </p:nvSpPr>
        <p:spPr>
          <a:xfrm>
            <a:off x="411480" y="91440"/>
            <a:ext cx="8229600" cy="201168"/>
          </a:xfrm>
          <a:prstGeom prst="rect">
            <a:avLst/>
          </a:prstGeom>
          <a:noFill/>
          <a:ln/>
        </p:spPr>
        <p:txBody>
          <a:bodyPr wrap="square" rtlCol="0" anchor="ctr"/>
          <a:lstStyle/>
          <a:p>
            <a:pPr marL="0" indent="0">
              <a:buNone/>
            </a:pPr>
            <a:r>
              <a:rPr lang="en-US" sz="900" kern="0" spc="200" dirty="0">
                <a:solidFill>
                  <a:srgbClr val="7A90A8"/>
                </a:solidFill>
                <a:latin typeface="Calibri" pitchFamily="34" charset="0"/>
                <a:ea typeface="Calibri" pitchFamily="34" charset="-122"/>
                <a:cs typeface="Calibri" pitchFamily="34" charset="-120"/>
              </a:rPr>
              <a:t>LA CIENCIA · ACTIVATION INPUT GATING MODULATION</a:t>
            </a:r>
            <a:endParaRPr lang="en-US" sz="900" dirty="0"/>
          </a:p>
        </p:txBody>
      </p:sp>
      <p:sp>
        <p:nvSpPr>
          <p:cNvPr id="4" name="Text 2"/>
          <p:cNvSpPr/>
          <p:nvPr/>
        </p:nvSpPr>
        <p:spPr>
          <a:xfrm>
            <a:off x="457200" y="274320"/>
            <a:ext cx="8229600" cy="594360"/>
          </a:xfrm>
          <a:prstGeom prst="rect">
            <a:avLst/>
          </a:prstGeom>
          <a:noFill/>
          <a:ln/>
        </p:spPr>
        <p:txBody>
          <a:bodyPr wrap="square" rtlCol="0" anchor="ctr"/>
          <a:lstStyle/>
          <a:p>
            <a:pPr marL="0" indent="0">
              <a:buNone/>
            </a:pPr>
            <a:r>
              <a:rPr lang="en-US" sz="2700" b="1" dirty="0">
                <a:solidFill>
                  <a:srgbClr val="1E4A7A"/>
                </a:solidFill>
                <a:latin typeface="Cambria" pitchFamily="34" charset="0"/>
                <a:ea typeface="Cambria" pitchFamily="34" charset="-122"/>
                <a:cs typeface="Cambria" pitchFamily="34" charset="-120"/>
              </a:rPr>
              <a:t>El tálamo como compuerta activa del sueño</a:t>
            </a:r>
            <a:endParaRPr lang="en-US" sz="2700" dirty="0"/>
          </a:p>
        </p:txBody>
      </p:sp>
      <p:sp>
        <p:nvSpPr>
          <p:cNvPr id="5" name="Shape 3"/>
          <p:cNvSpPr/>
          <p:nvPr/>
        </p:nvSpPr>
        <p:spPr>
          <a:xfrm>
            <a:off x="365760" y="1024128"/>
            <a:ext cx="4114800" cy="3520440"/>
          </a:xfrm>
          <a:prstGeom prst="roundRect">
            <a:avLst>
              <a:gd name="adj" fmla="val 2078"/>
            </a:avLst>
          </a:prstGeom>
          <a:solidFill>
            <a:srgbClr val="1E4A7A"/>
          </a:solidFill>
          <a:ln w="6350">
            <a:solidFill>
              <a:srgbClr val="E8EEF6"/>
            </a:solidFill>
            <a:prstDash val="solid"/>
          </a:ln>
          <a:effectLst>
            <a:outerShdw blurRad="101600" dist="25400" dir="2700000" algn="bl" rotWithShape="0">
              <a:srgbClr val="000000">
                <a:alpha val="10000"/>
              </a:srgbClr>
            </a:outerShdw>
          </a:effectLst>
        </p:spPr>
        <p:txBody>
          <a:bodyPr/>
          <a:lstStyle/>
          <a:p>
            <a:endParaRPr lang="es-CL"/>
          </a:p>
        </p:txBody>
      </p:sp>
      <p:sp>
        <p:nvSpPr>
          <p:cNvPr id="6" name="Text 4"/>
          <p:cNvSpPr/>
          <p:nvPr/>
        </p:nvSpPr>
        <p:spPr>
          <a:xfrm>
            <a:off x="566928" y="1143000"/>
            <a:ext cx="3730752" cy="384048"/>
          </a:xfrm>
          <a:prstGeom prst="rect">
            <a:avLst/>
          </a:prstGeom>
          <a:noFill/>
          <a:ln/>
        </p:spPr>
        <p:txBody>
          <a:bodyPr wrap="square" rtlCol="0" anchor="ctr"/>
          <a:lstStyle/>
          <a:p>
            <a:pPr marL="0" indent="0">
              <a:buNone/>
            </a:pPr>
            <a:r>
              <a:rPr lang="en-US" sz="1400" b="1" dirty="0">
                <a:solidFill>
                  <a:srgbClr val="F5D87A"/>
                </a:solidFill>
                <a:latin typeface="Calibri" pitchFamily="34" charset="0"/>
                <a:ea typeface="Calibri" pitchFamily="34" charset="-122"/>
                <a:cs typeface="Calibri" pitchFamily="34" charset="-120"/>
              </a:rPr>
              <a:t>El núcleo reticular talámico (NRT)</a:t>
            </a:r>
            <a:endParaRPr lang="en-US" sz="1400" dirty="0"/>
          </a:p>
        </p:txBody>
      </p:sp>
      <p:sp>
        <p:nvSpPr>
          <p:cNvPr id="7" name="Text 5"/>
          <p:cNvSpPr/>
          <p:nvPr/>
        </p:nvSpPr>
        <p:spPr>
          <a:xfrm>
            <a:off x="566928" y="1600200"/>
            <a:ext cx="3730752" cy="1005840"/>
          </a:xfrm>
          <a:prstGeom prst="rect">
            <a:avLst/>
          </a:prstGeom>
          <a:noFill/>
          <a:ln/>
        </p:spPr>
        <p:txBody>
          <a:bodyPr wrap="square" rtlCol="0" anchor="ctr"/>
          <a:lstStyle/>
          <a:p>
            <a:pPr marL="0" indent="0">
              <a:lnSpc>
                <a:spcPct val="145000"/>
              </a:lnSpc>
              <a:buNone/>
            </a:pPr>
            <a:r>
              <a:rPr lang="en-US" sz="1350" dirty="0">
                <a:solidFill>
                  <a:srgbClr val="FFFFFF"/>
                </a:solidFill>
                <a:latin typeface="Calibri" pitchFamily="34" charset="0"/>
                <a:ea typeface="Calibri" pitchFamily="34" charset="-122"/>
                <a:cs typeface="Calibri" pitchFamily="34" charset="-120"/>
              </a:rPr>
              <a:t>Durante el sueño NREM, el NRT inhibe progresivamente las células de relevo talamocortical, cerrando la compuerta sensorial según el nivel de vigilancia.</a:t>
            </a:r>
            <a:endParaRPr lang="en-US" sz="1350" dirty="0"/>
          </a:p>
        </p:txBody>
      </p:sp>
      <p:sp>
        <p:nvSpPr>
          <p:cNvPr id="8" name="Shape 6"/>
          <p:cNvSpPr/>
          <p:nvPr/>
        </p:nvSpPr>
        <p:spPr>
          <a:xfrm>
            <a:off x="621792" y="2697480"/>
            <a:ext cx="3474720" cy="0"/>
          </a:xfrm>
          <a:prstGeom prst="line">
            <a:avLst/>
          </a:prstGeom>
          <a:noFill/>
          <a:ln w="6350">
            <a:solidFill>
              <a:srgbClr val="F5D87A"/>
            </a:solidFill>
            <a:prstDash val="solid"/>
          </a:ln>
        </p:spPr>
        <p:txBody>
          <a:bodyPr/>
          <a:lstStyle/>
          <a:p>
            <a:endParaRPr lang="es-CL"/>
          </a:p>
        </p:txBody>
      </p:sp>
      <p:sp>
        <p:nvSpPr>
          <p:cNvPr id="9" name="Text 7"/>
          <p:cNvSpPr/>
          <p:nvPr/>
        </p:nvSpPr>
        <p:spPr>
          <a:xfrm>
            <a:off x="566928" y="2788920"/>
            <a:ext cx="3730752" cy="822960"/>
          </a:xfrm>
          <a:prstGeom prst="rect">
            <a:avLst/>
          </a:prstGeom>
          <a:noFill/>
          <a:ln/>
        </p:spPr>
        <p:txBody>
          <a:bodyPr wrap="square" rtlCol="0" anchor="ctr"/>
          <a:lstStyle/>
          <a:p>
            <a:pPr marL="0" indent="0">
              <a:lnSpc>
                <a:spcPct val="135000"/>
              </a:lnSpc>
              <a:buNone/>
            </a:pPr>
            <a:r>
              <a:rPr lang="en-US" sz="1350" i="1" dirty="0">
                <a:solidFill>
                  <a:srgbClr val="5A9EE0"/>
                </a:solidFill>
                <a:latin typeface="Calibri" pitchFamily="34" charset="0"/>
                <a:ea typeface="Calibri" pitchFamily="34" charset="-122"/>
                <a:cs typeface="Calibri" pitchFamily="34" charset="-120"/>
              </a:rPr>
              <a:t>El cerebro procesa sin interferencia sensorial externa. Este silencio neurológico no tiene equivalente en ningún estado de vigilia.</a:t>
            </a:r>
            <a:endParaRPr lang="en-US" sz="1350" dirty="0"/>
          </a:p>
        </p:txBody>
      </p:sp>
      <p:sp>
        <p:nvSpPr>
          <p:cNvPr id="10" name="Text 8"/>
          <p:cNvSpPr/>
          <p:nvPr/>
        </p:nvSpPr>
        <p:spPr>
          <a:xfrm>
            <a:off x="566928" y="3767328"/>
            <a:ext cx="3730752" cy="594360"/>
          </a:xfrm>
          <a:prstGeom prst="rect">
            <a:avLst/>
          </a:prstGeom>
          <a:noFill/>
          <a:ln/>
        </p:spPr>
        <p:txBody>
          <a:bodyPr wrap="square" rtlCol="0" anchor="ctr"/>
          <a:lstStyle/>
          <a:p>
            <a:pPr marL="0" indent="0">
              <a:lnSpc>
                <a:spcPct val="130000"/>
              </a:lnSpc>
              <a:buNone/>
            </a:pPr>
            <a:r>
              <a:rPr lang="en-US" sz="1000" i="1" dirty="0">
                <a:solidFill>
                  <a:srgbClr val="F5D87A">
                    <a:alpha val="85000"/>
                  </a:srgbClr>
                </a:solidFill>
                <a:latin typeface="Calibri" pitchFamily="34" charset="0"/>
                <a:ea typeface="Calibri" pitchFamily="34" charset="-122"/>
                <a:cs typeface="Calibri" pitchFamily="34" charset="-120"/>
              </a:rPr>
              <a:t>Refs: Halassa &amp; Kastner (2017) Nat Neurosci</a:t>
            </a:r>
            <a:endParaRPr lang="en-US" sz="1000" dirty="0"/>
          </a:p>
          <a:p>
            <a:pPr marL="0" indent="0">
              <a:lnSpc>
                <a:spcPct val="130000"/>
              </a:lnSpc>
              <a:buNone/>
            </a:pPr>
            <a:r>
              <a:rPr lang="en-US" sz="1000" i="1" dirty="0">
                <a:solidFill>
                  <a:srgbClr val="F5D87A">
                    <a:alpha val="85000"/>
                  </a:srgbClr>
                </a:solidFill>
                <a:latin typeface="Calibri" pitchFamily="34" charset="0"/>
                <a:ea typeface="Calibri" pitchFamily="34" charset="-122"/>
                <a:cs typeface="Calibri" pitchFamily="34" charset="-120"/>
              </a:rPr>
              <a:t>Coenen (2024) J Sleep Res</a:t>
            </a:r>
            <a:endParaRPr lang="en-US" sz="1000" dirty="0"/>
          </a:p>
          <a:p>
            <a:pPr marL="0" indent="0">
              <a:lnSpc>
                <a:spcPct val="130000"/>
              </a:lnSpc>
              <a:buNone/>
            </a:pPr>
            <a:r>
              <a:rPr lang="en-US" sz="1000" i="1" dirty="0">
                <a:solidFill>
                  <a:srgbClr val="F5D87A">
                    <a:alpha val="85000"/>
                  </a:srgbClr>
                </a:solidFill>
                <a:latin typeface="Calibri" pitchFamily="34" charset="0"/>
                <a:ea typeface="Calibri" pitchFamily="34" charset="-122"/>
                <a:cs typeface="Calibri" pitchFamily="34" charset="-120"/>
              </a:rPr>
              <a:t>Timofeev, Contreras &amp; Steriade (1996) J Physiol</a:t>
            </a:r>
            <a:endParaRPr lang="en-US" sz="1000" dirty="0"/>
          </a:p>
        </p:txBody>
      </p:sp>
      <p:sp>
        <p:nvSpPr>
          <p:cNvPr id="11" name="Shape 9"/>
          <p:cNvSpPr/>
          <p:nvPr/>
        </p:nvSpPr>
        <p:spPr>
          <a:xfrm>
            <a:off x="4663440" y="1024128"/>
            <a:ext cx="4069080" cy="1627632"/>
          </a:xfrm>
          <a:prstGeom prst="roundRect">
            <a:avLst>
              <a:gd name="adj" fmla="val 4494"/>
            </a:avLst>
          </a:prstGeom>
          <a:solidFill>
            <a:srgbClr val="FFFFFF"/>
          </a:solidFill>
          <a:ln w="6350">
            <a:solidFill>
              <a:srgbClr val="5A9EE0"/>
            </a:solidFill>
            <a:prstDash val="solid"/>
          </a:ln>
          <a:effectLst>
            <a:outerShdw blurRad="101600" dist="25400" dir="2700000" algn="bl" rotWithShape="0">
              <a:srgbClr val="000000">
                <a:alpha val="10000"/>
              </a:srgbClr>
            </a:outerShdw>
          </a:effectLst>
        </p:spPr>
        <p:txBody>
          <a:bodyPr/>
          <a:lstStyle/>
          <a:p>
            <a:endParaRPr lang="es-CL"/>
          </a:p>
        </p:txBody>
      </p:sp>
      <p:sp>
        <p:nvSpPr>
          <p:cNvPr id="12" name="Text 10"/>
          <p:cNvSpPr/>
          <p:nvPr/>
        </p:nvSpPr>
        <p:spPr>
          <a:xfrm>
            <a:off x="4846320" y="1143000"/>
            <a:ext cx="3703320" cy="347472"/>
          </a:xfrm>
          <a:prstGeom prst="rect">
            <a:avLst/>
          </a:prstGeom>
          <a:noFill/>
          <a:ln/>
        </p:spPr>
        <p:txBody>
          <a:bodyPr wrap="square" rtlCol="0" anchor="ctr"/>
          <a:lstStyle/>
          <a:p>
            <a:pPr marL="0" indent="0">
              <a:buNone/>
            </a:pPr>
            <a:r>
              <a:rPr lang="en-US" sz="1100" b="1" kern="0" spc="200" dirty="0">
                <a:solidFill>
                  <a:srgbClr val="7A90A8"/>
                </a:solidFill>
                <a:latin typeface="Calibri" pitchFamily="34" charset="0"/>
                <a:ea typeface="Calibri" pitchFamily="34" charset="-122"/>
                <a:cs typeface="Calibri" pitchFamily="34" charset="-120"/>
              </a:rPr>
              <a:t>VIGILIA</a:t>
            </a:r>
            <a:endParaRPr lang="en-US" sz="1100" dirty="0"/>
          </a:p>
        </p:txBody>
      </p:sp>
      <p:sp>
        <p:nvSpPr>
          <p:cNvPr id="13" name="Text 11"/>
          <p:cNvSpPr/>
          <p:nvPr/>
        </p:nvSpPr>
        <p:spPr>
          <a:xfrm>
            <a:off x="4846320" y="1508760"/>
            <a:ext cx="3703320" cy="713232"/>
          </a:xfrm>
          <a:prstGeom prst="rect">
            <a:avLst/>
          </a:prstGeom>
          <a:noFill/>
          <a:ln/>
        </p:spPr>
        <p:txBody>
          <a:bodyPr wrap="square" rtlCol="0" anchor="ctr"/>
          <a:lstStyle/>
          <a:p>
            <a:pPr marL="0" indent="0">
              <a:lnSpc>
                <a:spcPct val="130000"/>
              </a:lnSpc>
              <a:buNone/>
            </a:pPr>
            <a:r>
              <a:rPr lang="en-US" sz="1300" dirty="0">
                <a:solidFill>
                  <a:srgbClr val="1A2A40"/>
                </a:solidFill>
                <a:latin typeface="Calibri" pitchFamily="34" charset="0"/>
                <a:ea typeface="Calibri" pitchFamily="34" charset="-122"/>
                <a:cs typeface="Calibri" pitchFamily="34" charset="-120"/>
              </a:rPr>
              <a:t>Input sensorial externo constante</a:t>
            </a:r>
            <a:endParaRPr lang="en-US" sz="1300" dirty="0"/>
          </a:p>
          <a:p>
            <a:pPr marL="0" indent="0">
              <a:lnSpc>
                <a:spcPct val="130000"/>
              </a:lnSpc>
              <a:buNone/>
            </a:pPr>
            <a:r>
              <a:rPr lang="en-US" sz="1300" dirty="0">
                <a:solidFill>
                  <a:srgbClr val="1A2A40"/>
                </a:solidFill>
                <a:latin typeface="Calibri" pitchFamily="34" charset="0"/>
                <a:ea typeface="Calibri" pitchFamily="34" charset="-122"/>
                <a:cs typeface="Calibri" pitchFamily="34" charset="-120"/>
              </a:rPr>
              <a:t>→ procesamiento con interferencia inevitable</a:t>
            </a:r>
            <a:endParaRPr lang="en-US" sz="1300" dirty="0"/>
          </a:p>
        </p:txBody>
      </p:sp>
      <p:sp>
        <p:nvSpPr>
          <p:cNvPr id="14" name="Shape 12"/>
          <p:cNvSpPr/>
          <p:nvPr/>
        </p:nvSpPr>
        <p:spPr>
          <a:xfrm>
            <a:off x="4663440" y="2816352"/>
            <a:ext cx="4069080" cy="1627632"/>
          </a:xfrm>
          <a:prstGeom prst="roundRect">
            <a:avLst>
              <a:gd name="adj" fmla="val 4494"/>
            </a:avLst>
          </a:prstGeom>
          <a:solidFill>
            <a:srgbClr val="E6F1FB"/>
          </a:solidFill>
          <a:ln w="19050">
            <a:solidFill>
              <a:srgbClr val="1E4A7A"/>
            </a:solidFill>
            <a:prstDash val="solid"/>
          </a:ln>
          <a:effectLst>
            <a:outerShdw blurRad="101600" dist="25400" dir="2700000" algn="bl" rotWithShape="0">
              <a:srgbClr val="000000">
                <a:alpha val="10000"/>
              </a:srgbClr>
            </a:outerShdw>
          </a:effectLst>
        </p:spPr>
        <p:txBody>
          <a:bodyPr/>
          <a:lstStyle/>
          <a:p>
            <a:endParaRPr lang="es-CL"/>
          </a:p>
        </p:txBody>
      </p:sp>
      <p:sp>
        <p:nvSpPr>
          <p:cNvPr id="15" name="Text 13"/>
          <p:cNvSpPr/>
          <p:nvPr/>
        </p:nvSpPr>
        <p:spPr>
          <a:xfrm>
            <a:off x="4846320" y="2935224"/>
            <a:ext cx="3703320" cy="347472"/>
          </a:xfrm>
          <a:prstGeom prst="rect">
            <a:avLst/>
          </a:prstGeom>
          <a:noFill/>
          <a:ln/>
        </p:spPr>
        <p:txBody>
          <a:bodyPr wrap="square" rtlCol="0" anchor="ctr"/>
          <a:lstStyle/>
          <a:p>
            <a:pPr marL="0" indent="0">
              <a:buNone/>
            </a:pPr>
            <a:r>
              <a:rPr lang="en-US" sz="1100" b="1" kern="0" spc="200" dirty="0">
                <a:solidFill>
                  <a:srgbClr val="1E4A7A"/>
                </a:solidFill>
                <a:latin typeface="Calibri" pitchFamily="34" charset="0"/>
                <a:ea typeface="Calibri" pitchFamily="34" charset="-122"/>
                <a:cs typeface="Calibri" pitchFamily="34" charset="-120"/>
              </a:rPr>
              <a:t>SUEÑO NREM</a:t>
            </a:r>
            <a:endParaRPr lang="en-US" sz="1100" dirty="0"/>
          </a:p>
        </p:txBody>
      </p:sp>
      <p:sp>
        <p:nvSpPr>
          <p:cNvPr id="16" name="Text 14"/>
          <p:cNvSpPr/>
          <p:nvPr/>
        </p:nvSpPr>
        <p:spPr>
          <a:xfrm>
            <a:off x="4846320" y="3300984"/>
            <a:ext cx="3703320" cy="713232"/>
          </a:xfrm>
          <a:prstGeom prst="rect">
            <a:avLst/>
          </a:prstGeom>
          <a:noFill/>
          <a:ln/>
        </p:spPr>
        <p:txBody>
          <a:bodyPr wrap="square" rtlCol="0" anchor="ctr"/>
          <a:lstStyle/>
          <a:p>
            <a:pPr marL="0" indent="0">
              <a:lnSpc>
                <a:spcPct val="130000"/>
              </a:lnSpc>
              <a:buNone/>
            </a:pPr>
            <a:r>
              <a:rPr lang="en-US" sz="1300" b="1" dirty="0">
                <a:solidFill>
                  <a:srgbClr val="1E4A7A"/>
                </a:solidFill>
                <a:latin typeface="Calibri" pitchFamily="34" charset="0"/>
                <a:ea typeface="Calibri" pitchFamily="34" charset="-122"/>
                <a:cs typeface="Calibri" pitchFamily="34" charset="-120"/>
              </a:rPr>
              <a:t>NRT cierra la compuerta talámica</a:t>
            </a:r>
            <a:endParaRPr lang="en-US" sz="1300" dirty="0"/>
          </a:p>
          <a:p>
            <a:pPr marL="0" indent="0">
              <a:lnSpc>
                <a:spcPct val="130000"/>
              </a:lnSpc>
              <a:buNone/>
            </a:pPr>
            <a:r>
              <a:rPr lang="en-US" sz="1300" b="1" dirty="0">
                <a:solidFill>
                  <a:srgbClr val="1E4A7A"/>
                </a:solidFill>
                <a:latin typeface="Calibri" pitchFamily="34" charset="0"/>
                <a:ea typeface="Calibri" pitchFamily="34" charset="-122"/>
                <a:cs typeface="Calibri" pitchFamily="34" charset="-120"/>
              </a:rPr>
              <a:t>→ procesamiento offline sin ruido</a:t>
            </a:r>
            <a:endParaRPr lang="en-US"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C8A020"/>
          </a:solidFill>
          <a:ln w="12700">
            <a:solidFill>
              <a:srgbClr val="C8A020"/>
            </a:solidFill>
            <a:prstDash val="solid"/>
          </a:ln>
        </p:spPr>
        <p:txBody>
          <a:bodyPr/>
          <a:lstStyle/>
          <a:p>
            <a:endParaRPr lang="es-CL"/>
          </a:p>
        </p:txBody>
      </p:sp>
      <p:sp>
        <p:nvSpPr>
          <p:cNvPr id="3" name="Text 1"/>
          <p:cNvSpPr/>
          <p:nvPr/>
        </p:nvSpPr>
        <p:spPr>
          <a:xfrm>
            <a:off x="411480" y="91440"/>
            <a:ext cx="8229600" cy="201168"/>
          </a:xfrm>
          <a:prstGeom prst="rect">
            <a:avLst/>
          </a:prstGeom>
          <a:noFill/>
          <a:ln/>
        </p:spPr>
        <p:txBody>
          <a:bodyPr wrap="square" rtlCol="0" anchor="ctr"/>
          <a:lstStyle/>
          <a:p>
            <a:pPr marL="0" indent="0">
              <a:buNone/>
            </a:pPr>
            <a:r>
              <a:rPr lang="en-US" sz="900" kern="0" spc="200" dirty="0">
                <a:solidFill>
                  <a:srgbClr val="7A90A8"/>
                </a:solidFill>
                <a:latin typeface="Calibri" pitchFamily="34" charset="0"/>
                <a:ea typeface="Calibri" pitchFamily="34" charset="-122"/>
                <a:cs typeface="Calibri" pitchFamily="34" charset="-120"/>
              </a:rPr>
              <a:t>LA CIENCIA · SHY · DMN · GLOBAL WORKSPACE</a:t>
            </a:r>
            <a:endParaRPr lang="en-US" sz="900" dirty="0"/>
          </a:p>
        </p:txBody>
      </p:sp>
      <p:sp>
        <p:nvSpPr>
          <p:cNvPr id="4" name="Text 2"/>
          <p:cNvSpPr/>
          <p:nvPr/>
        </p:nvSpPr>
        <p:spPr>
          <a:xfrm>
            <a:off x="457200" y="274320"/>
            <a:ext cx="8229600" cy="594360"/>
          </a:xfrm>
          <a:prstGeom prst="rect">
            <a:avLst/>
          </a:prstGeom>
          <a:noFill/>
          <a:ln/>
        </p:spPr>
        <p:txBody>
          <a:bodyPr wrap="square" rtlCol="0" anchor="ctr"/>
          <a:lstStyle/>
          <a:p>
            <a:pPr marL="0" indent="0" algn="ctr">
              <a:buNone/>
            </a:pPr>
            <a:r>
              <a:rPr lang="en-US" sz="2700" b="1" dirty="0">
                <a:solidFill>
                  <a:srgbClr val="1E4A7A"/>
                </a:solidFill>
                <a:latin typeface="Cambria" pitchFamily="34" charset="0"/>
                <a:ea typeface="Cambria" pitchFamily="34" charset="-122"/>
                <a:cs typeface="Cambria" pitchFamily="34" charset="-120"/>
              </a:rPr>
              <a:t>Tres mecanismos que completan el cuadro</a:t>
            </a:r>
            <a:endParaRPr lang="en-US" sz="2700" dirty="0"/>
          </a:p>
        </p:txBody>
      </p:sp>
      <p:sp>
        <p:nvSpPr>
          <p:cNvPr id="5" name="Shape 3"/>
          <p:cNvSpPr/>
          <p:nvPr/>
        </p:nvSpPr>
        <p:spPr>
          <a:xfrm>
            <a:off x="365760" y="1024128"/>
            <a:ext cx="8366760" cy="1115568"/>
          </a:xfrm>
          <a:prstGeom prst="roundRect">
            <a:avLst>
              <a:gd name="adj" fmla="val 6557"/>
            </a:avLst>
          </a:prstGeom>
          <a:solidFill>
            <a:srgbClr val="FFFFFF"/>
          </a:solidFill>
          <a:ln w="6350">
            <a:solidFill>
              <a:srgbClr val="E8EEF6"/>
            </a:solidFill>
            <a:prstDash val="solid"/>
          </a:ln>
        </p:spPr>
        <p:txBody>
          <a:bodyPr/>
          <a:lstStyle/>
          <a:p>
            <a:endParaRPr lang="es-CL"/>
          </a:p>
        </p:txBody>
      </p:sp>
      <p:sp>
        <p:nvSpPr>
          <p:cNvPr id="6" name="Shape 4"/>
          <p:cNvSpPr/>
          <p:nvPr/>
        </p:nvSpPr>
        <p:spPr>
          <a:xfrm>
            <a:off x="548640" y="1371600"/>
            <a:ext cx="146304" cy="146304"/>
          </a:xfrm>
          <a:prstGeom prst="ellipse">
            <a:avLst/>
          </a:prstGeom>
          <a:solidFill>
            <a:srgbClr val="5A9EE0"/>
          </a:solidFill>
          <a:ln w="12700">
            <a:solidFill>
              <a:srgbClr val="5A9EE0"/>
            </a:solidFill>
            <a:prstDash val="solid"/>
          </a:ln>
        </p:spPr>
        <p:txBody>
          <a:bodyPr/>
          <a:lstStyle/>
          <a:p>
            <a:endParaRPr lang="es-CL"/>
          </a:p>
        </p:txBody>
      </p:sp>
      <p:sp>
        <p:nvSpPr>
          <p:cNvPr id="7" name="Text 5"/>
          <p:cNvSpPr/>
          <p:nvPr/>
        </p:nvSpPr>
        <p:spPr>
          <a:xfrm>
            <a:off x="822960" y="1097280"/>
            <a:ext cx="5029200" cy="365760"/>
          </a:xfrm>
          <a:prstGeom prst="rect">
            <a:avLst/>
          </a:prstGeom>
          <a:noFill/>
          <a:ln/>
        </p:spPr>
        <p:txBody>
          <a:bodyPr wrap="square" rtlCol="0" anchor="ctr"/>
          <a:lstStyle/>
          <a:p>
            <a:pPr marL="0" indent="0">
              <a:buNone/>
            </a:pPr>
            <a:r>
              <a:rPr lang="en-US" sz="1400" b="1" dirty="0">
                <a:solidFill>
                  <a:srgbClr val="1E4A7A"/>
                </a:solidFill>
                <a:latin typeface="Calibri" pitchFamily="34" charset="0"/>
                <a:ea typeface="Calibri" pitchFamily="34" charset="-122"/>
                <a:cs typeface="Calibri" pitchFamily="34" charset="-120"/>
              </a:rPr>
              <a:t>Synaptic Homeostasis (SHY)</a:t>
            </a:r>
            <a:endParaRPr lang="en-US" sz="1400" dirty="0"/>
          </a:p>
        </p:txBody>
      </p:sp>
      <p:sp>
        <p:nvSpPr>
          <p:cNvPr id="8" name="Text 6"/>
          <p:cNvSpPr/>
          <p:nvPr/>
        </p:nvSpPr>
        <p:spPr>
          <a:xfrm>
            <a:off x="822960" y="1481328"/>
            <a:ext cx="5303520" cy="594360"/>
          </a:xfrm>
          <a:prstGeom prst="rect">
            <a:avLst/>
          </a:prstGeom>
          <a:noFill/>
          <a:ln/>
        </p:spPr>
        <p:txBody>
          <a:bodyPr wrap="square" rtlCol="0" anchor="ctr"/>
          <a:lstStyle/>
          <a:p>
            <a:pPr marL="0" indent="0" algn="just">
              <a:lnSpc>
                <a:spcPct val="130000"/>
              </a:lnSpc>
              <a:buNone/>
            </a:pPr>
            <a:r>
              <a:rPr lang="en-US" sz="1250" dirty="0">
                <a:solidFill>
                  <a:srgbClr val="4A6080"/>
                </a:solidFill>
                <a:latin typeface="Calibri" pitchFamily="34" charset="0"/>
                <a:ea typeface="Calibri" pitchFamily="34" charset="-122"/>
                <a:cs typeface="Calibri" pitchFamily="34" charset="-120"/>
              </a:rPr>
              <a:t>Durante el sueño el cerebro realiza una poda selectiva: reduce el ruido sináptico y preserva lo que fue codificado con mayor intensidad. La Idea Madre — codificada en cuatro lenguajes — sobrevive esa poda.</a:t>
            </a:r>
            <a:endParaRPr lang="en-US" sz="1250" dirty="0"/>
          </a:p>
        </p:txBody>
      </p:sp>
      <p:sp>
        <p:nvSpPr>
          <p:cNvPr id="9" name="Text 7"/>
          <p:cNvSpPr/>
          <p:nvPr/>
        </p:nvSpPr>
        <p:spPr>
          <a:xfrm>
            <a:off x="6400800" y="1371600"/>
            <a:ext cx="2194560" cy="320040"/>
          </a:xfrm>
          <a:prstGeom prst="rect">
            <a:avLst/>
          </a:prstGeom>
          <a:noFill/>
          <a:ln/>
        </p:spPr>
        <p:txBody>
          <a:bodyPr wrap="square" rtlCol="0" anchor="ctr"/>
          <a:lstStyle/>
          <a:p>
            <a:pPr marL="0" indent="0" algn="r">
              <a:buNone/>
            </a:pPr>
            <a:r>
              <a:rPr lang="en-US" sz="1000" i="1" dirty="0">
                <a:solidFill>
                  <a:srgbClr val="7A90A8"/>
                </a:solidFill>
                <a:latin typeface="Calibri" pitchFamily="34" charset="0"/>
                <a:ea typeface="Calibri" pitchFamily="34" charset="-122"/>
                <a:cs typeface="Calibri" pitchFamily="34" charset="-120"/>
              </a:rPr>
              <a:t>Tononi &amp; Cirelli (2014) · Neuron</a:t>
            </a:r>
            <a:endParaRPr lang="en-US" sz="1000" dirty="0"/>
          </a:p>
        </p:txBody>
      </p:sp>
      <p:sp>
        <p:nvSpPr>
          <p:cNvPr id="10" name="Shape 8"/>
          <p:cNvSpPr/>
          <p:nvPr/>
        </p:nvSpPr>
        <p:spPr>
          <a:xfrm>
            <a:off x="365760" y="2322576"/>
            <a:ext cx="8366760" cy="1115568"/>
          </a:xfrm>
          <a:prstGeom prst="roundRect">
            <a:avLst>
              <a:gd name="adj" fmla="val 6557"/>
            </a:avLst>
          </a:prstGeom>
          <a:solidFill>
            <a:srgbClr val="FFFFFF"/>
          </a:solidFill>
          <a:ln w="6350">
            <a:solidFill>
              <a:srgbClr val="E8EEF6"/>
            </a:solidFill>
            <a:prstDash val="solid"/>
          </a:ln>
        </p:spPr>
        <p:txBody>
          <a:bodyPr/>
          <a:lstStyle/>
          <a:p>
            <a:endParaRPr lang="es-CL"/>
          </a:p>
        </p:txBody>
      </p:sp>
      <p:sp>
        <p:nvSpPr>
          <p:cNvPr id="11" name="Shape 9"/>
          <p:cNvSpPr/>
          <p:nvPr/>
        </p:nvSpPr>
        <p:spPr>
          <a:xfrm>
            <a:off x="548640" y="2670048"/>
            <a:ext cx="146304" cy="146304"/>
          </a:xfrm>
          <a:prstGeom prst="ellipse">
            <a:avLst/>
          </a:prstGeom>
          <a:solidFill>
            <a:srgbClr val="2F66A8"/>
          </a:solidFill>
          <a:ln w="12700">
            <a:solidFill>
              <a:srgbClr val="2F66A8"/>
            </a:solidFill>
            <a:prstDash val="solid"/>
          </a:ln>
        </p:spPr>
        <p:txBody>
          <a:bodyPr/>
          <a:lstStyle/>
          <a:p>
            <a:endParaRPr lang="es-CL"/>
          </a:p>
        </p:txBody>
      </p:sp>
      <p:sp>
        <p:nvSpPr>
          <p:cNvPr id="12" name="Text 10"/>
          <p:cNvSpPr/>
          <p:nvPr/>
        </p:nvSpPr>
        <p:spPr>
          <a:xfrm>
            <a:off x="822960" y="2395728"/>
            <a:ext cx="5029200" cy="365760"/>
          </a:xfrm>
          <a:prstGeom prst="rect">
            <a:avLst/>
          </a:prstGeom>
          <a:noFill/>
          <a:ln/>
        </p:spPr>
        <p:txBody>
          <a:bodyPr wrap="square" rtlCol="0" anchor="ctr"/>
          <a:lstStyle/>
          <a:p>
            <a:pPr marL="0" indent="0">
              <a:buNone/>
            </a:pPr>
            <a:r>
              <a:rPr lang="en-US" sz="1400" b="1" dirty="0">
                <a:solidFill>
                  <a:srgbClr val="1E4A7A"/>
                </a:solidFill>
                <a:latin typeface="Calibri" pitchFamily="34" charset="0"/>
                <a:ea typeface="Calibri" pitchFamily="34" charset="-122"/>
                <a:cs typeface="Calibri" pitchFamily="34" charset="-120"/>
              </a:rPr>
              <a:t>Default Mode Network · insight</a:t>
            </a:r>
            <a:endParaRPr lang="en-US" sz="1400" dirty="0"/>
          </a:p>
        </p:txBody>
      </p:sp>
      <p:sp>
        <p:nvSpPr>
          <p:cNvPr id="13" name="Text 11"/>
          <p:cNvSpPr/>
          <p:nvPr/>
        </p:nvSpPr>
        <p:spPr>
          <a:xfrm>
            <a:off x="822960" y="2779776"/>
            <a:ext cx="5303520" cy="594360"/>
          </a:xfrm>
          <a:prstGeom prst="rect">
            <a:avLst/>
          </a:prstGeom>
          <a:noFill/>
          <a:ln/>
        </p:spPr>
        <p:txBody>
          <a:bodyPr wrap="square" rtlCol="0" anchor="ctr"/>
          <a:lstStyle/>
          <a:p>
            <a:pPr marL="0" indent="0" algn="just">
              <a:lnSpc>
                <a:spcPct val="130000"/>
              </a:lnSpc>
              <a:buNone/>
            </a:pPr>
            <a:r>
              <a:rPr lang="en-US" sz="1250" dirty="0">
                <a:solidFill>
                  <a:srgbClr val="4A6080"/>
                </a:solidFill>
                <a:latin typeface="Calibri" pitchFamily="34" charset="0"/>
                <a:ea typeface="Calibri" pitchFamily="34" charset="-122"/>
                <a:cs typeface="Calibri" pitchFamily="34" charset="-120"/>
              </a:rPr>
              <a:t>Durante el sueño REM, la DMN genera insight: conecta información aparentemente no relacionada y produce integraciones que no estaban disponibles en vigilia. El procesamiento offline puede enriquecer el objetivo.</a:t>
            </a:r>
            <a:endParaRPr lang="en-US" sz="1250" dirty="0"/>
          </a:p>
        </p:txBody>
      </p:sp>
      <p:sp>
        <p:nvSpPr>
          <p:cNvPr id="14" name="Text 12"/>
          <p:cNvSpPr/>
          <p:nvPr/>
        </p:nvSpPr>
        <p:spPr>
          <a:xfrm>
            <a:off x="6400800" y="2670048"/>
            <a:ext cx="2194560" cy="320040"/>
          </a:xfrm>
          <a:prstGeom prst="rect">
            <a:avLst/>
          </a:prstGeom>
          <a:noFill/>
          <a:ln/>
        </p:spPr>
        <p:txBody>
          <a:bodyPr wrap="square" rtlCol="0" anchor="ctr"/>
          <a:lstStyle/>
          <a:p>
            <a:pPr marL="0" indent="0" algn="r">
              <a:buNone/>
            </a:pPr>
            <a:r>
              <a:rPr lang="en-US" sz="1000" i="1" dirty="0">
                <a:solidFill>
                  <a:srgbClr val="7A90A8"/>
                </a:solidFill>
                <a:latin typeface="Calibri" pitchFamily="34" charset="0"/>
                <a:ea typeface="Calibri" pitchFamily="34" charset="-122"/>
                <a:cs typeface="Calibri" pitchFamily="34" charset="-120"/>
              </a:rPr>
              <a:t>Stickgold &amp; Walker (2004) · PLoS Biol</a:t>
            </a:r>
            <a:endParaRPr lang="en-US" sz="1000" dirty="0"/>
          </a:p>
        </p:txBody>
      </p:sp>
      <p:sp>
        <p:nvSpPr>
          <p:cNvPr id="15" name="Shape 13"/>
          <p:cNvSpPr/>
          <p:nvPr/>
        </p:nvSpPr>
        <p:spPr>
          <a:xfrm>
            <a:off x="365760" y="3621024"/>
            <a:ext cx="8366760" cy="1115568"/>
          </a:xfrm>
          <a:prstGeom prst="roundRect">
            <a:avLst>
              <a:gd name="adj" fmla="val 6557"/>
            </a:avLst>
          </a:prstGeom>
          <a:solidFill>
            <a:srgbClr val="E6F1FB"/>
          </a:solidFill>
          <a:ln w="6350">
            <a:solidFill>
              <a:srgbClr val="1E4A7A"/>
            </a:solidFill>
            <a:prstDash val="solid"/>
          </a:ln>
          <a:effectLst>
            <a:outerShdw blurRad="101600" dist="25400" dir="2700000" algn="bl" rotWithShape="0">
              <a:srgbClr val="000000">
                <a:alpha val="10000"/>
              </a:srgbClr>
            </a:outerShdw>
          </a:effectLst>
        </p:spPr>
        <p:txBody>
          <a:bodyPr/>
          <a:lstStyle/>
          <a:p>
            <a:endParaRPr lang="es-CL"/>
          </a:p>
        </p:txBody>
      </p:sp>
      <p:sp>
        <p:nvSpPr>
          <p:cNvPr id="16" name="Shape 14"/>
          <p:cNvSpPr/>
          <p:nvPr/>
        </p:nvSpPr>
        <p:spPr>
          <a:xfrm>
            <a:off x="548640" y="3968496"/>
            <a:ext cx="146304" cy="146304"/>
          </a:xfrm>
          <a:prstGeom prst="ellipse">
            <a:avLst/>
          </a:prstGeom>
          <a:solidFill>
            <a:srgbClr val="1E4A7A"/>
          </a:solidFill>
          <a:ln w="12700">
            <a:solidFill>
              <a:srgbClr val="1E4A7A"/>
            </a:solidFill>
            <a:prstDash val="solid"/>
          </a:ln>
        </p:spPr>
        <p:txBody>
          <a:bodyPr/>
          <a:lstStyle/>
          <a:p>
            <a:endParaRPr lang="es-CL"/>
          </a:p>
        </p:txBody>
      </p:sp>
      <p:sp>
        <p:nvSpPr>
          <p:cNvPr id="17" name="Text 15"/>
          <p:cNvSpPr/>
          <p:nvPr/>
        </p:nvSpPr>
        <p:spPr>
          <a:xfrm>
            <a:off x="822960" y="3694176"/>
            <a:ext cx="5029200" cy="365760"/>
          </a:xfrm>
          <a:prstGeom prst="rect">
            <a:avLst/>
          </a:prstGeom>
          <a:noFill/>
          <a:ln/>
        </p:spPr>
        <p:txBody>
          <a:bodyPr wrap="square" rtlCol="0" anchor="ctr"/>
          <a:lstStyle/>
          <a:p>
            <a:pPr marL="0" indent="0">
              <a:buNone/>
            </a:pPr>
            <a:r>
              <a:rPr lang="en-US" sz="1400" b="1" dirty="0">
                <a:solidFill>
                  <a:srgbClr val="1E4A7A"/>
                </a:solidFill>
                <a:latin typeface="Calibri" pitchFamily="34" charset="0"/>
                <a:ea typeface="Calibri" pitchFamily="34" charset="-122"/>
                <a:cs typeface="Calibri" pitchFamily="34" charset="-120"/>
              </a:rPr>
              <a:t>Global workspace · Dehaene &amp; Changeux</a:t>
            </a:r>
            <a:endParaRPr lang="en-US" sz="1400" dirty="0"/>
          </a:p>
        </p:txBody>
      </p:sp>
      <p:sp>
        <p:nvSpPr>
          <p:cNvPr id="18" name="Text 16"/>
          <p:cNvSpPr/>
          <p:nvPr/>
        </p:nvSpPr>
        <p:spPr>
          <a:xfrm>
            <a:off x="822960" y="4078224"/>
            <a:ext cx="5303520" cy="594360"/>
          </a:xfrm>
          <a:prstGeom prst="rect">
            <a:avLst/>
          </a:prstGeom>
          <a:noFill/>
          <a:ln/>
        </p:spPr>
        <p:txBody>
          <a:bodyPr wrap="square" rtlCol="0" anchor="ctr"/>
          <a:lstStyle/>
          <a:p>
            <a:pPr marL="0" indent="0">
              <a:lnSpc>
                <a:spcPct val="130000"/>
              </a:lnSpc>
              <a:buNone/>
            </a:pPr>
            <a:r>
              <a:rPr lang="en-US" sz="1250" dirty="0">
                <a:solidFill>
                  <a:srgbClr val="4A6080"/>
                </a:solidFill>
                <a:latin typeface="Calibri" pitchFamily="34" charset="0"/>
                <a:ea typeface="Calibri" pitchFamily="34" charset="-122"/>
                <a:cs typeface="Calibri" pitchFamily="34" charset="-120"/>
              </a:rPr>
              <a:t>El espacio de trabajo global opera en vigilia mediante acceso consciente. Su equivalente offline durante el sueño permite una integración más amplia: sin las restricciones de la atención dirigida.</a:t>
            </a:r>
            <a:endParaRPr lang="en-US" sz="1250" dirty="0"/>
          </a:p>
        </p:txBody>
      </p:sp>
      <p:sp>
        <p:nvSpPr>
          <p:cNvPr id="19" name="Text 17"/>
          <p:cNvSpPr/>
          <p:nvPr/>
        </p:nvSpPr>
        <p:spPr>
          <a:xfrm>
            <a:off x="6400800" y="3968496"/>
            <a:ext cx="2194560" cy="320040"/>
          </a:xfrm>
          <a:prstGeom prst="rect">
            <a:avLst/>
          </a:prstGeom>
          <a:noFill/>
          <a:ln/>
        </p:spPr>
        <p:txBody>
          <a:bodyPr wrap="square" rtlCol="0" anchor="ctr"/>
          <a:lstStyle/>
          <a:p>
            <a:pPr marL="0" indent="0" algn="r">
              <a:buNone/>
            </a:pPr>
            <a:r>
              <a:rPr lang="en-US" sz="1000" i="1" dirty="0">
                <a:solidFill>
                  <a:srgbClr val="7A90A8"/>
                </a:solidFill>
                <a:latin typeface="Calibri" pitchFamily="34" charset="0"/>
                <a:ea typeface="Calibri" pitchFamily="34" charset="-122"/>
                <a:cs typeface="Calibri" pitchFamily="34" charset="-120"/>
              </a:rPr>
              <a:t>Dehaene &amp; Changeux (2011) · Neuron</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1E4A7A"/>
        </a:solidFill>
        <a:effectLst/>
      </p:bgPr>
    </p:bg>
    <p:spTree>
      <p:nvGrpSpPr>
        <p:cNvPr id="1" name=""/>
        <p:cNvGrpSpPr/>
        <p:nvPr/>
      </p:nvGrpSpPr>
      <p:grpSpPr>
        <a:xfrm>
          <a:off x="0" y="0"/>
          <a:ext cx="0" cy="0"/>
          <a:chOff x="0" y="0"/>
          <a:chExt cx="0" cy="0"/>
        </a:xfrm>
      </p:grpSpPr>
      <p:sp>
        <p:nvSpPr>
          <p:cNvPr id="2" name="Shape 0"/>
          <p:cNvSpPr/>
          <p:nvPr/>
        </p:nvSpPr>
        <p:spPr>
          <a:xfrm>
            <a:off x="0" y="4434840"/>
            <a:ext cx="9144000" cy="708660"/>
          </a:xfrm>
          <a:prstGeom prst="rect">
            <a:avLst/>
          </a:prstGeom>
          <a:solidFill>
            <a:srgbClr val="C8A020"/>
          </a:solidFill>
          <a:ln w="12700">
            <a:solidFill>
              <a:srgbClr val="C8A020"/>
            </a:solidFill>
            <a:prstDash val="solid"/>
          </a:ln>
        </p:spPr>
        <p:txBody>
          <a:bodyPr/>
          <a:lstStyle/>
          <a:p>
            <a:endParaRPr lang="es-CL"/>
          </a:p>
        </p:txBody>
      </p:sp>
      <p:sp>
        <p:nvSpPr>
          <p:cNvPr id="3" name="Text 1"/>
          <p:cNvSpPr/>
          <p:nvPr/>
        </p:nvSpPr>
        <p:spPr>
          <a:xfrm>
            <a:off x="548640" y="1005840"/>
            <a:ext cx="8046720" cy="457200"/>
          </a:xfrm>
          <a:prstGeom prst="rect">
            <a:avLst/>
          </a:prstGeom>
          <a:noFill/>
          <a:ln/>
        </p:spPr>
        <p:txBody>
          <a:bodyPr wrap="square" rtlCol="0" anchor="ctr"/>
          <a:lstStyle/>
          <a:p>
            <a:pPr marL="0" indent="0">
              <a:buNone/>
            </a:pPr>
            <a:r>
              <a:rPr lang="en-US" sz="1200" kern="0" spc="400" dirty="0">
                <a:solidFill>
                  <a:srgbClr val="F5D87A"/>
                </a:solidFill>
                <a:latin typeface="Calibri" pitchFamily="34" charset="0"/>
                <a:ea typeface="Calibri" pitchFamily="34" charset="-122"/>
                <a:cs typeface="Calibri" pitchFamily="34" charset="-120"/>
              </a:rPr>
              <a:t>Sección 3</a:t>
            </a:r>
            <a:endParaRPr lang="en-US" sz="1200" dirty="0"/>
          </a:p>
        </p:txBody>
      </p:sp>
      <p:sp>
        <p:nvSpPr>
          <p:cNvPr id="4" name="Text 2"/>
          <p:cNvSpPr/>
          <p:nvPr/>
        </p:nvSpPr>
        <p:spPr>
          <a:xfrm>
            <a:off x="548640" y="1508760"/>
            <a:ext cx="8046720" cy="1828800"/>
          </a:xfrm>
          <a:prstGeom prst="rect">
            <a:avLst/>
          </a:prstGeom>
          <a:noFill/>
          <a:ln/>
        </p:spPr>
        <p:txBody>
          <a:bodyPr wrap="square" rtlCol="0" anchor="ctr"/>
          <a:lstStyle/>
          <a:p>
            <a:pPr marL="0" indent="0" algn="ctr">
              <a:buNone/>
            </a:pPr>
            <a:r>
              <a:rPr lang="en-US" sz="4400" b="1" dirty="0">
                <a:solidFill>
                  <a:srgbClr val="FFFFFF"/>
                </a:solidFill>
                <a:latin typeface="Cambria" pitchFamily="34" charset="0"/>
                <a:ea typeface="Cambria" pitchFamily="34" charset="-122"/>
                <a:cs typeface="Cambria" pitchFamily="34" charset="-120"/>
              </a:rPr>
              <a:t>La secuencia</a:t>
            </a:r>
            <a:endParaRPr lang="en-US" sz="4400" dirty="0"/>
          </a:p>
          <a:p>
            <a:pPr marL="0" indent="0" algn="ctr">
              <a:buNone/>
            </a:pPr>
            <a:r>
              <a:rPr lang="en-US" sz="4400" b="1" dirty="0">
                <a:solidFill>
                  <a:srgbClr val="FFFFFF"/>
                </a:solidFill>
                <a:latin typeface="Cambria" pitchFamily="34" charset="0"/>
                <a:ea typeface="Cambria" pitchFamily="34" charset="-122"/>
                <a:cs typeface="Cambria" pitchFamily="34" charset="-120"/>
              </a:rPr>
              <a:t>operativa RAIRO</a:t>
            </a:r>
            <a:endParaRPr lang="en-US" sz="4400" dirty="0"/>
          </a:p>
        </p:txBody>
      </p:sp>
      <p:sp>
        <p:nvSpPr>
          <p:cNvPr id="5" name="Text 3"/>
          <p:cNvSpPr/>
          <p:nvPr/>
        </p:nvSpPr>
        <p:spPr>
          <a:xfrm>
            <a:off x="548640" y="3429000"/>
            <a:ext cx="8046720" cy="594360"/>
          </a:xfrm>
          <a:prstGeom prst="rect">
            <a:avLst/>
          </a:prstGeom>
          <a:noFill/>
          <a:ln/>
        </p:spPr>
        <p:txBody>
          <a:bodyPr wrap="square" rtlCol="0" anchor="ctr"/>
          <a:lstStyle/>
          <a:p>
            <a:pPr marL="0" indent="0">
              <a:buNone/>
            </a:pPr>
            <a:r>
              <a:rPr lang="en-US" sz="1700" i="1" dirty="0">
                <a:solidFill>
                  <a:srgbClr val="5A9EE0"/>
                </a:solidFill>
                <a:latin typeface="Calibri" pitchFamily="34" charset="0"/>
                <a:ea typeface="Calibri" pitchFamily="34" charset="-122"/>
                <a:cs typeface="Calibri" pitchFamily="34" charset="-120"/>
              </a:rPr>
              <a:t>El protocolo diario que mantiene el ciclo recursivo activo</a:t>
            </a:r>
            <a:endParaRPr lang="en-US" sz="17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C8A020"/>
          </a:solidFill>
          <a:ln w="12700">
            <a:solidFill>
              <a:srgbClr val="C8A020"/>
            </a:solidFill>
            <a:prstDash val="solid"/>
          </a:ln>
        </p:spPr>
        <p:txBody>
          <a:bodyPr/>
          <a:lstStyle/>
          <a:p>
            <a:endParaRPr lang="es-CL"/>
          </a:p>
        </p:txBody>
      </p:sp>
      <p:sp>
        <p:nvSpPr>
          <p:cNvPr id="3" name="Text 1"/>
          <p:cNvSpPr/>
          <p:nvPr/>
        </p:nvSpPr>
        <p:spPr>
          <a:xfrm>
            <a:off x="411480" y="91440"/>
            <a:ext cx="8229600" cy="201168"/>
          </a:xfrm>
          <a:prstGeom prst="rect">
            <a:avLst/>
          </a:prstGeom>
          <a:noFill/>
          <a:ln/>
        </p:spPr>
        <p:txBody>
          <a:bodyPr wrap="square" rtlCol="0" anchor="ctr"/>
          <a:lstStyle/>
          <a:p>
            <a:pPr marL="0" indent="0">
              <a:buNone/>
            </a:pPr>
            <a:r>
              <a:rPr lang="en-US" sz="900" kern="0" spc="200" dirty="0">
                <a:solidFill>
                  <a:srgbClr val="7A90A8"/>
                </a:solidFill>
                <a:latin typeface="Calibri" pitchFamily="34" charset="0"/>
                <a:ea typeface="Calibri" pitchFamily="34" charset="-122"/>
                <a:cs typeface="Calibri" pitchFamily="34" charset="-120"/>
              </a:rPr>
              <a:t>CVO · SECUENCIA RAIRO</a:t>
            </a:r>
            <a:endParaRPr lang="en-US" sz="900" dirty="0"/>
          </a:p>
        </p:txBody>
      </p:sp>
      <p:sp>
        <p:nvSpPr>
          <p:cNvPr id="4" name="Text 2"/>
          <p:cNvSpPr/>
          <p:nvPr/>
        </p:nvSpPr>
        <p:spPr>
          <a:xfrm>
            <a:off x="457200" y="274320"/>
            <a:ext cx="8229600" cy="594360"/>
          </a:xfrm>
          <a:prstGeom prst="rect">
            <a:avLst/>
          </a:prstGeom>
          <a:noFill/>
          <a:ln/>
        </p:spPr>
        <p:txBody>
          <a:bodyPr wrap="square" rtlCol="0" anchor="ctr"/>
          <a:lstStyle/>
          <a:p>
            <a:pPr marL="0" indent="0" algn="ctr">
              <a:buNone/>
            </a:pPr>
            <a:r>
              <a:rPr lang="en-US" sz="2700" b="1" dirty="0">
                <a:solidFill>
                  <a:srgbClr val="1E4A7A"/>
                </a:solidFill>
                <a:latin typeface="Cambria" pitchFamily="34" charset="0"/>
                <a:ea typeface="Cambria" pitchFamily="34" charset="-122"/>
                <a:cs typeface="Cambria" pitchFamily="34" charset="-120"/>
              </a:rPr>
              <a:t>RAIRO · Ciclo recursivo de 24 horas</a:t>
            </a:r>
            <a:endParaRPr lang="en-US" sz="2700" dirty="0"/>
          </a:p>
        </p:txBody>
      </p:sp>
      <p:sp>
        <p:nvSpPr>
          <p:cNvPr id="5" name="Shape 3"/>
          <p:cNvSpPr/>
          <p:nvPr/>
        </p:nvSpPr>
        <p:spPr>
          <a:xfrm>
            <a:off x="320040" y="1005840"/>
            <a:ext cx="1371600" cy="1371600"/>
          </a:xfrm>
          <a:prstGeom prst="ellipse">
            <a:avLst/>
          </a:prstGeom>
          <a:solidFill>
            <a:srgbClr val="5A9EE0"/>
          </a:solidFill>
          <a:ln w="12700">
            <a:solidFill>
              <a:srgbClr val="5A9EE0"/>
            </a:solidFill>
            <a:prstDash val="solid"/>
          </a:ln>
        </p:spPr>
        <p:txBody>
          <a:bodyPr/>
          <a:lstStyle/>
          <a:p>
            <a:endParaRPr lang="es-CL"/>
          </a:p>
        </p:txBody>
      </p:sp>
      <p:sp>
        <p:nvSpPr>
          <p:cNvPr id="6" name="Text 4"/>
          <p:cNvSpPr/>
          <p:nvPr/>
        </p:nvSpPr>
        <p:spPr>
          <a:xfrm>
            <a:off x="320040" y="1005840"/>
            <a:ext cx="1371600" cy="1371600"/>
          </a:xfrm>
          <a:prstGeom prst="rect">
            <a:avLst/>
          </a:prstGeom>
          <a:noFill/>
          <a:ln/>
        </p:spPr>
        <p:txBody>
          <a:bodyPr wrap="square" rtlCol="0" anchor="ctr"/>
          <a:lstStyle/>
          <a:p>
            <a:pPr marL="0" indent="0" algn="ctr">
              <a:buNone/>
            </a:pPr>
            <a:r>
              <a:rPr lang="en-US" sz="3800" b="1" dirty="0">
                <a:solidFill>
                  <a:srgbClr val="FFFFFF"/>
                </a:solidFill>
                <a:latin typeface="Cambria" pitchFamily="34" charset="0"/>
                <a:ea typeface="Cambria" pitchFamily="34" charset="-122"/>
                <a:cs typeface="Cambria" pitchFamily="34" charset="-120"/>
              </a:rPr>
              <a:t>R</a:t>
            </a:r>
            <a:endParaRPr lang="en-US" sz="3800" dirty="0"/>
          </a:p>
        </p:txBody>
      </p:sp>
      <p:sp>
        <p:nvSpPr>
          <p:cNvPr id="7" name="Text 5"/>
          <p:cNvSpPr/>
          <p:nvPr/>
        </p:nvSpPr>
        <p:spPr>
          <a:xfrm>
            <a:off x="1737360" y="1463040"/>
            <a:ext cx="320040" cy="457200"/>
          </a:xfrm>
          <a:prstGeom prst="rect">
            <a:avLst/>
          </a:prstGeom>
          <a:noFill/>
          <a:ln/>
        </p:spPr>
        <p:txBody>
          <a:bodyPr wrap="square" rtlCol="0" anchor="ctr"/>
          <a:lstStyle/>
          <a:p>
            <a:pPr marL="0" indent="0" algn="ctr">
              <a:buNone/>
            </a:pPr>
            <a:r>
              <a:rPr lang="en-US" sz="1600" dirty="0">
                <a:solidFill>
                  <a:srgbClr val="7A90A8"/>
                </a:solidFill>
                <a:latin typeface="Calibri" pitchFamily="34" charset="0"/>
                <a:ea typeface="Calibri" pitchFamily="34" charset="-122"/>
                <a:cs typeface="Calibri" pitchFamily="34" charset="-120"/>
              </a:rPr>
              <a:t>→</a:t>
            </a:r>
            <a:endParaRPr lang="en-US" sz="1600" dirty="0"/>
          </a:p>
        </p:txBody>
      </p:sp>
      <p:sp>
        <p:nvSpPr>
          <p:cNvPr id="8" name="Text 6"/>
          <p:cNvSpPr/>
          <p:nvPr/>
        </p:nvSpPr>
        <p:spPr>
          <a:xfrm>
            <a:off x="228600" y="2487168"/>
            <a:ext cx="1554480" cy="384048"/>
          </a:xfrm>
          <a:prstGeom prst="rect">
            <a:avLst/>
          </a:prstGeom>
          <a:noFill/>
          <a:ln/>
        </p:spPr>
        <p:txBody>
          <a:bodyPr wrap="square" rtlCol="0" anchor="ctr"/>
          <a:lstStyle/>
          <a:p>
            <a:pPr marL="0" indent="0" algn="ctr">
              <a:buNone/>
            </a:pPr>
            <a:r>
              <a:rPr lang="en-US" sz="1300" b="1" dirty="0">
                <a:solidFill>
                  <a:srgbClr val="1E4A7A"/>
                </a:solidFill>
                <a:latin typeface="Calibri" pitchFamily="34" charset="0"/>
                <a:ea typeface="Calibri" pitchFamily="34" charset="-122"/>
                <a:cs typeface="Calibri" pitchFamily="34" charset="-120"/>
              </a:rPr>
              <a:t>Recuperación</a:t>
            </a:r>
            <a:endParaRPr lang="en-US" sz="1300" dirty="0"/>
          </a:p>
        </p:txBody>
      </p:sp>
      <p:sp>
        <p:nvSpPr>
          <p:cNvPr id="9" name="Text 7"/>
          <p:cNvSpPr/>
          <p:nvPr/>
        </p:nvSpPr>
        <p:spPr>
          <a:xfrm>
            <a:off x="228600" y="2871216"/>
            <a:ext cx="1554480" cy="320040"/>
          </a:xfrm>
          <a:prstGeom prst="rect">
            <a:avLst/>
          </a:prstGeom>
          <a:noFill/>
          <a:ln/>
        </p:spPr>
        <p:txBody>
          <a:bodyPr wrap="square" rtlCol="0" anchor="ctr"/>
          <a:lstStyle/>
          <a:p>
            <a:pPr marL="0" indent="0" algn="ctr">
              <a:buNone/>
            </a:pPr>
            <a:r>
              <a:rPr lang="en-US" sz="1100" i="1" dirty="0">
                <a:solidFill>
                  <a:srgbClr val="7A90A8"/>
                </a:solidFill>
                <a:latin typeface="Calibri" pitchFamily="34" charset="0"/>
                <a:ea typeface="Calibri" pitchFamily="34" charset="-122"/>
                <a:cs typeface="Calibri" pitchFamily="34" charset="-120"/>
              </a:rPr>
              <a:t>Al despertar</a:t>
            </a:r>
            <a:endParaRPr lang="en-US" sz="1100" dirty="0"/>
          </a:p>
        </p:txBody>
      </p:sp>
      <p:sp>
        <p:nvSpPr>
          <p:cNvPr id="10" name="Shape 8"/>
          <p:cNvSpPr/>
          <p:nvPr/>
        </p:nvSpPr>
        <p:spPr>
          <a:xfrm>
            <a:off x="2039112" y="1005840"/>
            <a:ext cx="1371600" cy="1371600"/>
          </a:xfrm>
          <a:prstGeom prst="ellipse">
            <a:avLst/>
          </a:prstGeom>
          <a:solidFill>
            <a:srgbClr val="2F66A8"/>
          </a:solidFill>
          <a:ln w="12700">
            <a:solidFill>
              <a:srgbClr val="2F66A8"/>
            </a:solidFill>
            <a:prstDash val="solid"/>
          </a:ln>
        </p:spPr>
        <p:txBody>
          <a:bodyPr/>
          <a:lstStyle/>
          <a:p>
            <a:endParaRPr lang="es-CL"/>
          </a:p>
        </p:txBody>
      </p:sp>
      <p:sp>
        <p:nvSpPr>
          <p:cNvPr id="11" name="Text 9"/>
          <p:cNvSpPr/>
          <p:nvPr/>
        </p:nvSpPr>
        <p:spPr>
          <a:xfrm>
            <a:off x="2039112" y="1005840"/>
            <a:ext cx="1371600" cy="1371600"/>
          </a:xfrm>
          <a:prstGeom prst="rect">
            <a:avLst/>
          </a:prstGeom>
          <a:noFill/>
          <a:ln/>
        </p:spPr>
        <p:txBody>
          <a:bodyPr wrap="square" rtlCol="0" anchor="ctr"/>
          <a:lstStyle/>
          <a:p>
            <a:pPr marL="0" indent="0" algn="ctr">
              <a:buNone/>
            </a:pPr>
            <a:r>
              <a:rPr lang="en-US" sz="3800" b="1" dirty="0">
                <a:solidFill>
                  <a:srgbClr val="FFFFFF"/>
                </a:solidFill>
                <a:latin typeface="Cambria" pitchFamily="34" charset="0"/>
                <a:ea typeface="Cambria" pitchFamily="34" charset="-122"/>
                <a:cs typeface="Cambria" pitchFamily="34" charset="-120"/>
              </a:rPr>
              <a:t>A</a:t>
            </a:r>
            <a:endParaRPr lang="en-US" sz="3800" dirty="0"/>
          </a:p>
        </p:txBody>
      </p:sp>
      <p:sp>
        <p:nvSpPr>
          <p:cNvPr id="12" name="Text 10"/>
          <p:cNvSpPr/>
          <p:nvPr/>
        </p:nvSpPr>
        <p:spPr>
          <a:xfrm>
            <a:off x="3456432" y="1463040"/>
            <a:ext cx="320040" cy="457200"/>
          </a:xfrm>
          <a:prstGeom prst="rect">
            <a:avLst/>
          </a:prstGeom>
          <a:noFill/>
          <a:ln/>
        </p:spPr>
        <p:txBody>
          <a:bodyPr wrap="square" rtlCol="0" anchor="ctr"/>
          <a:lstStyle/>
          <a:p>
            <a:pPr marL="0" indent="0" algn="ctr">
              <a:buNone/>
            </a:pPr>
            <a:r>
              <a:rPr lang="en-US" sz="1600" dirty="0">
                <a:solidFill>
                  <a:srgbClr val="7A90A8"/>
                </a:solidFill>
                <a:latin typeface="Calibri" pitchFamily="34" charset="0"/>
                <a:ea typeface="Calibri" pitchFamily="34" charset="-122"/>
                <a:cs typeface="Calibri" pitchFamily="34" charset="-120"/>
              </a:rPr>
              <a:t>→</a:t>
            </a:r>
            <a:endParaRPr lang="en-US" sz="1600" dirty="0"/>
          </a:p>
        </p:txBody>
      </p:sp>
      <p:sp>
        <p:nvSpPr>
          <p:cNvPr id="13" name="Text 11"/>
          <p:cNvSpPr/>
          <p:nvPr/>
        </p:nvSpPr>
        <p:spPr>
          <a:xfrm>
            <a:off x="1947672" y="2487168"/>
            <a:ext cx="1554480" cy="384048"/>
          </a:xfrm>
          <a:prstGeom prst="rect">
            <a:avLst/>
          </a:prstGeom>
          <a:noFill/>
          <a:ln/>
        </p:spPr>
        <p:txBody>
          <a:bodyPr wrap="square" rtlCol="0" anchor="ctr"/>
          <a:lstStyle/>
          <a:p>
            <a:pPr marL="0" indent="0" algn="ctr">
              <a:buNone/>
            </a:pPr>
            <a:r>
              <a:rPr lang="en-US" sz="1300" b="1" dirty="0">
                <a:solidFill>
                  <a:srgbClr val="1E4A7A"/>
                </a:solidFill>
                <a:latin typeface="Calibri" pitchFamily="34" charset="0"/>
                <a:ea typeface="Calibri" pitchFamily="34" charset="-122"/>
                <a:cs typeface="Calibri" pitchFamily="34" charset="-120"/>
              </a:rPr>
              <a:t>Activación</a:t>
            </a:r>
            <a:endParaRPr lang="en-US" sz="1300" dirty="0"/>
          </a:p>
        </p:txBody>
      </p:sp>
      <p:sp>
        <p:nvSpPr>
          <p:cNvPr id="14" name="Text 12"/>
          <p:cNvSpPr/>
          <p:nvPr/>
        </p:nvSpPr>
        <p:spPr>
          <a:xfrm>
            <a:off x="1947672" y="2871216"/>
            <a:ext cx="1554480" cy="320040"/>
          </a:xfrm>
          <a:prstGeom prst="rect">
            <a:avLst/>
          </a:prstGeom>
          <a:noFill/>
          <a:ln/>
        </p:spPr>
        <p:txBody>
          <a:bodyPr wrap="square" rtlCol="0" anchor="ctr"/>
          <a:lstStyle/>
          <a:p>
            <a:pPr marL="0" indent="0" algn="ctr">
              <a:buNone/>
            </a:pPr>
            <a:r>
              <a:rPr lang="en-US" sz="1100" i="1" dirty="0">
                <a:solidFill>
                  <a:srgbClr val="7A90A8"/>
                </a:solidFill>
                <a:latin typeface="Calibri" pitchFamily="34" charset="0"/>
                <a:ea typeface="Calibri" pitchFamily="34" charset="-122"/>
                <a:cs typeface="Calibri" pitchFamily="34" charset="-120"/>
              </a:rPr>
              <a:t>Inicio del día</a:t>
            </a:r>
            <a:endParaRPr lang="en-US" sz="1100" dirty="0"/>
          </a:p>
        </p:txBody>
      </p:sp>
      <p:sp>
        <p:nvSpPr>
          <p:cNvPr id="15" name="Shape 13"/>
          <p:cNvSpPr/>
          <p:nvPr/>
        </p:nvSpPr>
        <p:spPr>
          <a:xfrm>
            <a:off x="3758184" y="1005840"/>
            <a:ext cx="1371600" cy="1371600"/>
          </a:xfrm>
          <a:prstGeom prst="ellipse">
            <a:avLst/>
          </a:prstGeom>
          <a:solidFill>
            <a:srgbClr val="1E4A7A"/>
          </a:solidFill>
          <a:ln w="12700">
            <a:solidFill>
              <a:srgbClr val="1E4A7A"/>
            </a:solidFill>
            <a:prstDash val="solid"/>
          </a:ln>
        </p:spPr>
        <p:txBody>
          <a:bodyPr/>
          <a:lstStyle/>
          <a:p>
            <a:endParaRPr lang="es-CL"/>
          </a:p>
        </p:txBody>
      </p:sp>
      <p:sp>
        <p:nvSpPr>
          <p:cNvPr id="16" name="Text 14"/>
          <p:cNvSpPr/>
          <p:nvPr/>
        </p:nvSpPr>
        <p:spPr>
          <a:xfrm>
            <a:off x="3758184" y="1005840"/>
            <a:ext cx="1371600" cy="1371600"/>
          </a:xfrm>
          <a:prstGeom prst="rect">
            <a:avLst/>
          </a:prstGeom>
          <a:noFill/>
          <a:ln/>
        </p:spPr>
        <p:txBody>
          <a:bodyPr wrap="square" rtlCol="0" anchor="ctr"/>
          <a:lstStyle/>
          <a:p>
            <a:pPr marL="0" indent="0" algn="ctr">
              <a:buNone/>
            </a:pPr>
            <a:r>
              <a:rPr lang="en-US" sz="3800" b="1" dirty="0">
                <a:solidFill>
                  <a:srgbClr val="FFFFFF"/>
                </a:solidFill>
                <a:latin typeface="Cambria" pitchFamily="34" charset="0"/>
                <a:ea typeface="Cambria" pitchFamily="34" charset="-122"/>
                <a:cs typeface="Cambria" pitchFamily="34" charset="-120"/>
              </a:rPr>
              <a:t>I</a:t>
            </a:r>
            <a:endParaRPr lang="en-US" sz="3800" dirty="0"/>
          </a:p>
        </p:txBody>
      </p:sp>
      <p:sp>
        <p:nvSpPr>
          <p:cNvPr id="17" name="Text 15"/>
          <p:cNvSpPr/>
          <p:nvPr/>
        </p:nvSpPr>
        <p:spPr>
          <a:xfrm>
            <a:off x="5175504" y="1463040"/>
            <a:ext cx="320040" cy="457200"/>
          </a:xfrm>
          <a:prstGeom prst="rect">
            <a:avLst/>
          </a:prstGeom>
          <a:noFill/>
          <a:ln/>
        </p:spPr>
        <p:txBody>
          <a:bodyPr wrap="square" rtlCol="0" anchor="ctr"/>
          <a:lstStyle/>
          <a:p>
            <a:pPr marL="0" indent="0" algn="ctr">
              <a:buNone/>
            </a:pPr>
            <a:r>
              <a:rPr lang="en-US" sz="1600" dirty="0">
                <a:solidFill>
                  <a:srgbClr val="7A90A8"/>
                </a:solidFill>
                <a:latin typeface="Calibri" pitchFamily="34" charset="0"/>
                <a:ea typeface="Calibri" pitchFamily="34" charset="-122"/>
                <a:cs typeface="Calibri" pitchFamily="34" charset="-120"/>
              </a:rPr>
              <a:t>→</a:t>
            </a:r>
            <a:endParaRPr lang="en-US" sz="1600" dirty="0"/>
          </a:p>
        </p:txBody>
      </p:sp>
      <p:sp>
        <p:nvSpPr>
          <p:cNvPr id="18" name="Text 16"/>
          <p:cNvSpPr/>
          <p:nvPr/>
        </p:nvSpPr>
        <p:spPr>
          <a:xfrm>
            <a:off x="3666744" y="2487168"/>
            <a:ext cx="1554480" cy="384048"/>
          </a:xfrm>
          <a:prstGeom prst="rect">
            <a:avLst/>
          </a:prstGeom>
          <a:noFill/>
          <a:ln/>
        </p:spPr>
        <p:txBody>
          <a:bodyPr wrap="square" rtlCol="0" anchor="ctr"/>
          <a:lstStyle/>
          <a:p>
            <a:pPr marL="0" indent="0" algn="ctr">
              <a:buNone/>
            </a:pPr>
            <a:r>
              <a:rPr lang="en-US" sz="1300" b="1" dirty="0">
                <a:solidFill>
                  <a:srgbClr val="1E4A7A"/>
                </a:solidFill>
                <a:latin typeface="Calibri" pitchFamily="34" charset="0"/>
                <a:ea typeface="Calibri" pitchFamily="34" charset="-122"/>
                <a:cs typeface="Calibri" pitchFamily="34" charset="-120"/>
              </a:rPr>
              <a:t>Implementación</a:t>
            </a:r>
            <a:endParaRPr lang="en-US" sz="1300" dirty="0"/>
          </a:p>
        </p:txBody>
      </p:sp>
      <p:sp>
        <p:nvSpPr>
          <p:cNvPr id="19" name="Text 17"/>
          <p:cNvSpPr/>
          <p:nvPr/>
        </p:nvSpPr>
        <p:spPr>
          <a:xfrm>
            <a:off x="3666744" y="2871216"/>
            <a:ext cx="1554480" cy="320040"/>
          </a:xfrm>
          <a:prstGeom prst="rect">
            <a:avLst/>
          </a:prstGeom>
          <a:noFill/>
          <a:ln/>
        </p:spPr>
        <p:txBody>
          <a:bodyPr wrap="square" rtlCol="0" anchor="ctr"/>
          <a:lstStyle/>
          <a:p>
            <a:pPr marL="0" indent="0" algn="ctr">
              <a:buNone/>
            </a:pPr>
            <a:r>
              <a:rPr lang="en-US" sz="1100" i="1" dirty="0">
                <a:solidFill>
                  <a:srgbClr val="7A90A8"/>
                </a:solidFill>
                <a:latin typeface="Calibri" pitchFamily="34" charset="0"/>
                <a:ea typeface="Calibri" pitchFamily="34" charset="-122"/>
                <a:cs typeface="Calibri" pitchFamily="34" charset="-120"/>
              </a:rPr>
              <a:t>Durante la vigilia</a:t>
            </a:r>
            <a:endParaRPr lang="en-US" sz="1100" dirty="0"/>
          </a:p>
        </p:txBody>
      </p:sp>
      <p:sp>
        <p:nvSpPr>
          <p:cNvPr id="20" name="Shape 18"/>
          <p:cNvSpPr/>
          <p:nvPr/>
        </p:nvSpPr>
        <p:spPr>
          <a:xfrm>
            <a:off x="5477256" y="1005840"/>
            <a:ext cx="1371600" cy="1371600"/>
          </a:xfrm>
          <a:prstGeom prst="ellipse">
            <a:avLst/>
          </a:prstGeom>
          <a:solidFill>
            <a:srgbClr val="1E4A7A"/>
          </a:solidFill>
          <a:ln w="12700">
            <a:solidFill>
              <a:srgbClr val="1E4A7A"/>
            </a:solidFill>
            <a:prstDash val="solid"/>
          </a:ln>
        </p:spPr>
        <p:txBody>
          <a:bodyPr/>
          <a:lstStyle/>
          <a:p>
            <a:endParaRPr lang="es-CL"/>
          </a:p>
        </p:txBody>
      </p:sp>
      <p:sp>
        <p:nvSpPr>
          <p:cNvPr id="21" name="Text 19"/>
          <p:cNvSpPr/>
          <p:nvPr/>
        </p:nvSpPr>
        <p:spPr>
          <a:xfrm>
            <a:off x="5477256" y="1005840"/>
            <a:ext cx="1371600" cy="1371600"/>
          </a:xfrm>
          <a:prstGeom prst="rect">
            <a:avLst/>
          </a:prstGeom>
          <a:noFill/>
          <a:ln/>
        </p:spPr>
        <p:txBody>
          <a:bodyPr wrap="square" rtlCol="0" anchor="ctr"/>
          <a:lstStyle/>
          <a:p>
            <a:pPr marL="0" indent="0" algn="ctr">
              <a:buNone/>
            </a:pPr>
            <a:r>
              <a:rPr lang="en-US" sz="3800" b="1" dirty="0">
                <a:solidFill>
                  <a:srgbClr val="FFFFFF"/>
                </a:solidFill>
                <a:latin typeface="Cambria" pitchFamily="34" charset="0"/>
                <a:ea typeface="Cambria" pitchFamily="34" charset="-122"/>
                <a:cs typeface="Cambria" pitchFamily="34" charset="-120"/>
              </a:rPr>
              <a:t>R</a:t>
            </a:r>
            <a:endParaRPr lang="en-US" sz="3800" dirty="0"/>
          </a:p>
        </p:txBody>
      </p:sp>
      <p:sp>
        <p:nvSpPr>
          <p:cNvPr id="22" name="Text 20"/>
          <p:cNvSpPr/>
          <p:nvPr/>
        </p:nvSpPr>
        <p:spPr>
          <a:xfrm>
            <a:off x="6894576" y="1463040"/>
            <a:ext cx="320040" cy="457200"/>
          </a:xfrm>
          <a:prstGeom prst="rect">
            <a:avLst/>
          </a:prstGeom>
          <a:noFill/>
          <a:ln/>
        </p:spPr>
        <p:txBody>
          <a:bodyPr wrap="square" rtlCol="0" anchor="ctr"/>
          <a:lstStyle/>
          <a:p>
            <a:pPr marL="0" indent="0" algn="ctr">
              <a:buNone/>
            </a:pPr>
            <a:r>
              <a:rPr lang="en-US" sz="1600" dirty="0">
                <a:solidFill>
                  <a:srgbClr val="7A90A8"/>
                </a:solidFill>
                <a:latin typeface="Calibri" pitchFamily="34" charset="0"/>
                <a:ea typeface="Calibri" pitchFamily="34" charset="-122"/>
                <a:cs typeface="Calibri" pitchFamily="34" charset="-120"/>
              </a:rPr>
              <a:t>→</a:t>
            </a:r>
            <a:endParaRPr lang="en-US" sz="1600" dirty="0"/>
          </a:p>
        </p:txBody>
      </p:sp>
      <p:sp>
        <p:nvSpPr>
          <p:cNvPr id="23" name="Text 21"/>
          <p:cNvSpPr/>
          <p:nvPr/>
        </p:nvSpPr>
        <p:spPr>
          <a:xfrm>
            <a:off x="5385816" y="2487168"/>
            <a:ext cx="1554480" cy="384048"/>
          </a:xfrm>
          <a:prstGeom prst="rect">
            <a:avLst/>
          </a:prstGeom>
          <a:noFill/>
          <a:ln/>
        </p:spPr>
        <p:txBody>
          <a:bodyPr wrap="square" rtlCol="0" anchor="ctr"/>
          <a:lstStyle/>
          <a:p>
            <a:pPr marL="0" indent="0" algn="ctr">
              <a:buNone/>
            </a:pPr>
            <a:r>
              <a:rPr lang="en-US" sz="1300" b="1" dirty="0">
                <a:solidFill>
                  <a:srgbClr val="1E4A7A"/>
                </a:solidFill>
                <a:latin typeface="Calibri" pitchFamily="34" charset="0"/>
                <a:ea typeface="Calibri" pitchFamily="34" charset="-122"/>
                <a:cs typeface="Calibri" pitchFamily="34" charset="-120"/>
              </a:rPr>
              <a:t>Rememoración</a:t>
            </a:r>
            <a:endParaRPr lang="en-US" sz="1300" dirty="0"/>
          </a:p>
        </p:txBody>
      </p:sp>
      <p:sp>
        <p:nvSpPr>
          <p:cNvPr id="24" name="Text 22"/>
          <p:cNvSpPr/>
          <p:nvPr/>
        </p:nvSpPr>
        <p:spPr>
          <a:xfrm>
            <a:off x="5385816" y="2871216"/>
            <a:ext cx="1554480" cy="320040"/>
          </a:xfrm>
          <a:prstGeom prst="rect">
            <a:avLst/>
          </a:prstGeom>
          <a:noFill/>
          <a:ln/>
        </p:spPr>
        <p:txBody>
          <a:bodyPr wrap="square" rtlCol="0" anchor="ctr"/>
          <a:lstStyle/>
          <a:p>
            <a:pPr marL="0" indent="0" algn="ctr">
              <a:buNone/>
            </a:pPr>
            <a:r>
              <a:rPr lang="en-US" sz="1100" i="1" dirty="0">
                <a:solidFill>
                  <a:srgbClr val="7A90A8"/>
                </a:solidFill>
                <a:latin typeface="Calibri" pitchFamily="34" charset="0"/>
                <a:ea typeface="Calibri" pitchFamily="34" charset="-122"/>
                <a:cs typeface="Calibri" pitchFamily="34" charset="-120"/>
              </a:rPr>
              <a:t>Antes de dormir</a:t>
            </a:r>
            <a:endParaRPr lang="en-US" sz="1100" dirty="0"/>
          </a:p>
        </p:txBody>
      </p:sp>
      <p:sp>
        <p:nvSpPr>
          <p:cNvPr id="25" name="Shape 23"/>
          <p:cNvSpPr/>
          <p:nvPr/>
        </p:nvSpPr>
        <p:spPr>
          <a:xfrm>
            <a:off x="7196328" y="1005840"/>
            <a:ext cx="1371600" cy="1371600"/>
          </a:xfrm>
          <a:prstGeom prst="ellipse">
            <a:avLst/>
          </a:prstGeom>
          <a:solidFill>
            <a:srgbClr val="C8A020"/>
          </a:solidFill>
          <a:ln w="12700">
            <a:solidFill>
              <a:srgbClr val="C8A020"/>
            </a:solidFill>
            <a:prstDash val="solid"/>
          </a:ln>
        </p:spPr>
        <p:txBody>
          <a:bodyPr/>
          <a:lstStyle/>
          <a:p>
            <a:endParaRPr lang="es-CL"/>
          </a:p>
        </p:txBody>
      </p:sp>
      <p:sp>
        <p:nvSpPr>
          <p:cNvPr id="26" name="Text 24"/>
          <p:cNvSpPr/>
          <p:nvPr/>
        </p:nvSpPr>
        <p:spPr>
          <a:xfrm>
            <a:off x="7196328" y="1005840"/>
            <a:ext cx="1371600" cy="1371600"/>
          </a:xfrm>
          <a:prstGeom prst="rect">
            <a:avLst/>
          </a:prstGeom>
          <a:noFill/>
          <a:ln/>
        </p:spPr>
        <p:txBody>
          <a:bodyPr wrap="square" rtlCol="0" anchor="ctr"/>
          <a:lstStyle/>
          <a:p>
            <a:pPr marL="0" indent="0" algn="ctr">
              <a:buNone/>
            </a:pPr>
            <a:r>
              <a:rPr lang="en-US" sz="3800" b="1" dirty="0">
                <a:solidFill>
                  <a:srgbClr val="1E4A7A"/>
                </a:solidFill>
                <a:latin typeface="Cambria" pitchFamily="34" charset="0"/>
                <a:ea typeface="Cambria" pitchFamily="34" charset="-122"/>
                <a:cs typeface="Cambria" pitchFamily="34" charset="-120"/>
              </a:rPr>
              <a:t>O</a:t>
            </a:r>
            <a:endParaRPr lang="en-US" sz="3800" dirty="0"/>
          </a:p>
        </p:txBody>
      </p:sp>
      <p:sp>
        <p:nvSpPr>
          <p:cNvPr id="27" name="Text 25"/>
          <p:cNvSpPr/>
          <p:nvPr/>
        </p:nvSpPr>
        <p:spPr>
          <a:xfrm>
            <a:off x="7104888" y="2487168"/>
            <a:ext cx="1554480" cy="384048"/>
          </a:xfrm>
          <a:prstGeom prst="rect">
            <a:avLst/>
          </a:prstGeom>
          <a:noFill/>
          <a:ln/>
        </p:spPr>
        <p:txBody>
          <a:bodyPr wrap="square" rtlCol="0" anchor="ctr"/>
          <a:lstStyle/>
          <a:p>
            <a:pPr marL="0" indent="0" algn="ctr">
              <a:buNone/>
            </a:pPr>
            <a:r>
              <a:rPr lang="en-US" sz="1300" b="1" dirty="0">
                <a:solidFill>
                  <a:srgbClr val="1E4A7A"/>
                </a:solidFill>
                <a:latin typeface="Calibri" pitchFamily="34" charset="0"/>
                <a:ea typeface="Calibri" pitchFamily="34" charset="-122"/>
                <a:cs typeface="Calibri" pitchFamily="34" charset="-120"/>
              </a:rPr>
              <a:t>Offline</a:t>
            </a:r>
            <a:endParaRPr lang="en-US" sz="1300" dirty="0"/>
          </a:p>
        </p:txBody>
      </p:sp>
      <p:sp>
        <p:nvSpPr>
          <p:cNvPr id="28" name="Text 26"/>
          <p:cNvSpPr/>
          <p:nvPr/>
        </p:nvSpPr>
        <p:spPr>
          <a:xfrm>
            <a:off x="7104888" y="2871216"/>
            <a:ext cx="1554480" cy="320040"/>
          </a:xfrm>
          <a:prstGeom prst="rect">
            <a:avLst/>
          </a:prstGeom>
          <a:noFill/>
          <a:ln/>
        </p:spPr>
        <p:txBody>
          <a:bodyPr wrap="square" rtlCol="0" anchor="ctr"/>
          <a:lstStyle/>
          <a:p>
            <a:pPr marL="0" indent="0" algn="ctr">
              <a:buNone/>
            </a:pPr>
            <a:r>
              <a:rPr lang="en-US" sz="1100" i="1" dirty="0">
                <a:solidFill>
                  <a:srgbClr val="7A90A8"/>
                </a:solidFill>
                <a:latin typeface="Calibri" pitchFamily="34" charset="0"/>
                <a:ea typeface="Calibri" pitchFamily="34" charset="-122"/>
                <a:cs typeface="Calibri" pitchFamily="34" charset="-120"/>
              </a:rPr>
              <a:t>Durante el sueño</a:t>
            </a:r>
            <a:endParaRPr lang="en-US" sz="1100" dirty="0"/>
          </a:p>
        </p:txBody>
      </p:sp>
      <p:sp>
        <p:nvSpPr>
          <p:cNvPr id="29" name="Shape 27"/>
          <p:cNvSpPr/>
          <p:nvPr/>
        </p:nvSpPr>
        <p:spPr>
          <a:xfrm>
            <a:off x="457200" y="3611880"/>
            <a:ext cx="8183880" cy="0"/>
          </a:xfrm>
          <a:prstGeom prst="line">
            <a:avLst/>
          </a:prstGeom>
          <a:noFill/>
          <a:ln w="10160">
            <a:solidFill>
              <a:srgbClr val="C8A020"/>
            </a:solidFill>
            <a:prstDash val="sysDot"/>
          </a:ln>
        </p:spPr>
        <p:txBody>
          <a:bodyPr/>
          <a:lstStyle/>
          <a:p>
            <a:endParaRPr lang="es-CL"/>
          </a:p>
        </p:txBody>
      </p:sp>
      <p:sp>
        <p:nvSpPr>
          <p:cNvPr id="30" name="Text 28"/>
          <p:cNvSpPr/>
          <p:nvPr/>
        </p:nvSpPr>
        <p:spPr>
          <a:xfrm>
            <a:off x="457200" y="3712464"/>
            <a:ext cx="8229600" cy="347472"/>
          </a:xfrm>
          <a:prstGeom prst="rect">
            <a:avLst/>
          </a:prstGeom>
          <a:noFill/>
          <a:ln/>
        </p:spPr>
        <p:txBody>
          <a:bodyPr wrap="square" rtlCol="0" anchor="ctr"/>
          <a:lstStyle/>
          <a:p>
            <a:pPr marL="0" indent="0" algn="ctr">
              <a:buNone/>
            </a:pPr>
            <a:r>
              <a:rPr lang="en-US" sz="1150" i="1" dirty="0">
                <a:solidFill>
                  <a:srgbClr val="C8A020"/>
                </a:solidFill>
                <a:latin typeface="Calibri" pitchFamily="34" charset="0"/>
                <a:ea typeface="Calibri" pitchFamily="34" charset="-122"/>
                <a:cs typeface="Calibri" pitchFamily="34" charset="-120"/>
              </a:rPr>
              <a:t>El sueño alimenta la siguiente recuperación  ·  ciclo recursivo activado de manera consciente y deliberada</a:t>
            </a:r>
            <a:endParaRPr lang="en-US" sz="1150" dirty="0"/>
          </a:p>
        </p:txBody>
      </p:sp>
      <p:sp>
        <p:nvSpPr>
          <p:cNvPr id="31" name="Shape 29"/>
          <p:cNvSpPr/>
          <p:nvPr/>
        </p:nvSpPr>
        <p:spPr>
          <a:xfrm>
            <a:off x="320040" y="4206240"/>
            <a:ext cx="5577840" cy="658368"/>
          </a:xfrm>
          <a:prstGeom prst="roundRect">
            <a:avLst>
              <a:gd name="adj" fmla="val 11111"/>
            </a:avLst>
          </a:prstGeom>
          <a:solidFill>
            <a:srgbClr val="E6F1FB"/>
          </a:solidFill>
          <a:ln w="6350">
            <a:solidFill>
              <a:srgbClr val="5A9EE0"/>
            </a:solidFill>
            <a:prstDash val="solid"/>
          </a:ln>
        </p:spPr>
        <p:txBody>
          <a:bodyPr/>
          <a:lstStyle/>
          <a:p>
            <a:endParaRPr lang="es-CL"/>
          </a:p>
        </p:txBody>
      </p:sp>
      <p:sp>
        <p:nvSpPr>
          <p:cNvPr id="32" name="Text 30"/>
          <p:cNvSpPr/>
          <p:nvPr/>
        </p:nvSpPr>
        <p:spPr>
          <a:xfrm>
            <a:off x="457200" y="4315968"/>
            <a:ext cx="5303520" cy="347472"/>
          </a:xfrm>
          <a:prstGeom prst="rect">
            <a:avLst/>
          </a:prstGeom>
          <a:noFill/>
          <a:ln/>
        </p:spPr>
        <p:txBody>
          <a:bodyPr wrap="square" rtlCol="0" anchor="ctr"/>
          <a:lstStyle/>
          <a:p>
            <a:pPr marL="0" indent="0" algn="ctr">
              <a:buNone/>
            </a:pPr>
            <a:r>
              <a:rPr lang="en-US" sz="1300" b="1" dirty="0">
                <a:solidFill>
                  <a:srgbClr val="1E4A7A"/>
                </a:solidFill>
                <a:latin typeface="Calibri" pitchFamily="34" charset="0"/>
                <a:ea typeface="Calibri" pitchFamily="34" charset="-122"/>
                <a:cs typeface="Calibri" pitchFamily="34" charset="-120"/>
              </a:rPr>
              <a:t>VIGILIA  ·  R – A – I – R</a:t>
            </a:r>
            <a:endParaRPr lang="en-US" sz="1300" dirty="0"/>
          </a:p>
        </p:txBody>
      </p:sp>
      <p:sp>
        <p:nvSpPr>
          <p:cNvPr id="33" name="Shape 31"/>
          <p:cNvSpPr/>
          <p:nvPr/>
        </p:nvSpPr>
        <p:spPr>
          <a:xfrm>
            <a:off x="6035040" y="4206240"/>
            <a:ext cx="2743200" cy="658368"/>
          </a:xfrm>
          <a:prstGeom prst="roundRect">
            <a:avLst>
              <a:gd name="adj" fmla="val 11111"/>
            </a:avLst>
          </a:prstGeom>
          <a:solidFill>
            <a:srgbClr val="FAF3D8"/>
          </a:solidFill>
          <a:ln w="6350">
            <a:solidFill>
              <a:srgbClr val="C8A020"/>
            </a:solidFill>
            <a:prstDash val="solid"/>
          </a:ln>
        </p:spPr>
        <p:txBody>
          <a:bodyPr/>
          <a:lstStyle/>
          <a:p>
            <a:endParaRPr lang="es-CL"/>
          </a:p>
        </p:txBody>
      </p:sp>
      <p:sp>
        <p:nvSpPr>
          <p:cNvPr id="34" name="Text 32"/>
          <p:cNvSpPr/>
          <p:nvPr/>
        </p:nvSpPr>
        <p:spPr>
          <a:xfrm>
            <a:off x="6126480" y="4315968"/>
            <a:ext cx="2560320" cy="347472"/>
          </a:xfrm>
          <a:prstGeom prst="rect">
            <a:avLst/>
          </a:prstGeom>
          <a:noFill/>
          <a:ln/>
        </p:spPr>
        <p:txBody>
          <a:bodyPr wrap="square" rtlCol="0" anchor="ctr"/>
          <a:lstStyle/>
          <a:p>
            <a:pPr marL="0" indent="0" algn="ctr">
              <a:buNone/>
            </a:pPr>
            <a:r>
              <a:rPr lang="en-US" sz="1300" b="1" dirty="0">
                <a:solidFill>
                  <a:srgbClr val="C8A020"/>
                </a:solidFill>
                <a:latin typeface="Calibri" pitchFamily="34" charset="0"/>
                <a:ea typeface="Calibri" pitchFamily="34" charset="-122"/>
                <a:cs typeface="Calibri" pitchFamily="34" charset="-120"/>
              </a:rPr>
              <a:t>OFFLINE  ·  O</a:t>
            </a:r>
            <a:endParaRPr lang="en-US" sz="13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C8A020"/>
          </a:solidFill>
          <a:ln w="12700">
            <a:solidFill>
              <a:srgbClr val="C8A020"/>
            </a:solidFill>
            <a:prstDash val="solid"/>
          </a:ln>
        </p:spPr>
        <p:txBody>
          <a:bodyPr/>
          <a:lstStyle/>
          <a:p>
            <a:endParaRPr lang="es-CL"/>
          </a:p>
        </p:txBody>
      </p:sp>
      <p:sp>
        <p:nvSpPr>
          <p:cNvPr id="3" name="Text 1"/>
          <p:cNvSpPr/>
          <p:nvPr/>
        </p:nvSpPr>
        <p:spPr>
          <a:xfrm>
            <a:off x="411480" y="91440"/>
            <a:ext cx="8229600" cy="201168"/>
          </a:xfrm>
          <a:prstGeom prst="rect">
            <a:avLst/>
          </a:prstGeom>
          <a:noFill/>
          <a:ln/>
        </p:spPr>
        <p:txBody>
          <a:bodyPr wrap="square" rtlCol="0" anchor="ctr"/>
          <a:lstStyle/>
          <a:p>
            <a:pPr marL="0" indent="0">
              <a:buNone/>
            </a:pPr>
            <a:r>
              <a:rPr lang="en-US" sz="900" kern="0" spc="200" dirty="0">
                <a:solidFill>
                  <a:srgbClr val="7A90A8"/>
                </a:solidFill>
                <a:latin typeface="Calibri" pitchFamily="34" charset="0"/>
                <a:ea typeface="Calibri" pitchFamily="34" charset="-122"/>
                <a:cs typeface="Calibri" pitchFamily="34" charset="-120"/>
              </a:rPr>
              <a:t>CVO · RAIRO · RECUPERACIÓN</a:t>
            </a:r>
            <a:endParaRPr lang="en-US" sz="900" dirty="0"/>
          </a:p>
        </p:txBody>
      </p:sp>
      <p:sp>
        <p:nvSpPr>
          <p:cNvPr id="4" name="Shape 2"/>
          <p:cNvSpPr/>
          <p:nvPr/>
        </p:nvSpPr>
        <p:spPr>
          <a:xfrm>
            <a:off x="365760" y="201168"/>
            <a:ext cx="1371600" cy="1371600"/>
          </a:xfrm>
          <a:prstGeom prst="ellipse">
            <a:avLst/>
          </a:prstGeom>
          <a:solidFill>
            <a:srgbClr val="5A9EE0"/>
          </a:solidFill>
          <a:ln w="12700">
            <a:solidFill>
              <a:srgbClr val="5A9EE0"/>
            </a:solidFill>
            <a:prstDash val="solid"/>
          </a:ln>
        </p:spPr>
        <p:txBody>
          <a:bodyPr/>
          <a:lstStyle/>
          <a:p>
            <a:endParaRPr lang="es-CL"/>
          </a:p>
        </p:txBody>
      </p:sp>
      <p:sp>
        <p:nvSpPr>
          <p:cNvPr id="5" name="Text 3"/>
          <p:cNvSpPr/>
          <p:nvPr/>
        </p:nvSpPr>
        <p:spPr>
          <a:xfrm>
            <a:off x="365760" y="201168"/>
            <a:ext cx="1371600" cy="1371600"/>
          </a:xfrm>
          <a:prstGeom prst="rect">
            <a:avLst/>
          </a:prstGeom>
          <a:noFill/>
          <a:ln/>
        </p:spPr>
        <p:txBody>
          <a:bodyPr wrap="square" rtlCol="0" anchor="ctr"/>
          <a:lstStyle/>
          <a:p>
            <a:pPr marL="0" indent="0" algn="ctr">
              <a:buNone/>
            </a:pPr>
            <a:r>
              <a:rPr lang="en-US" sz="4800" b="1" dirty="0">
                <a:solidFill>
                  <a:srgbClr val="FFFFFF"/>
                </a:solidFill>
                <a:latin typeface="Cambria" pitchFamily="34" charset="0"/>
                <a:ea typeface="Cambria" pitchFamily="34" charset="-122"/>
                <a:cs typeface="Cambria" pitchFamily="34" charset="-120"/>
              </a:rPr>
              <a:t>R</a:t>
            </a:r>
            <a:endParaRPr lang="en-US" sz="4800" dirty="0"/>
          </a:p>
        </p:txBody>
      </p:sp>
      <p:sp>
        <p:nvSpPr>
          <p:cNvPr id="6" name="Text 4"/>
          <p:cNvSpPr/>
          <p:nvPr/>
        </p:nvSpPr>
        <p:spPr>
          <a:xfrm>
            <a:off x="1920240" y="246888"/>
            <a:ext cx="6766560" cy="594360"/>
          </a:xfrm>
          <a:prstGeom prst="rect">
            <a:avLst/>
          </a:prstGeom>
          <a:noFill/>
          <a:ln/>
        </p:spPr>
        <p:txBody>
          <a:bodyPr wrap="square" rtlCol="0" anchor="ctr"/>
          <a:lstStyle/>
          <a:p>
            <a:pPr marL="0" indent="0">
              <a:buNone/>
            </a:pPr>
            <a:r>
              <a:rPr lang="en-US" sz="3000" b="1" dirty="0">
                <a:solidFill>
                  <a:srgbClr val="1E4A7A"/>
                </a:solidFill>
                <a:latin typeface="Cambria" pitchFamily="34" charset="0"/>
                <a:ea typeface="Cambria" pitchFamily="34" charset="-122"/>
                <a:cs typeface="Cambria" pitchFamily="34" charset="-120"/>
              </a:rPr>
              <a:t>Recuperación</a:t>
            </a:r>
            <a:endParaRPr lang="en-US" sz="3000" dirty="0"/>
          </a:p>
        </p:txBody>
      </p:sp>
      <p:sp>
        <p:nvSpPr>
          <p:cNvPr id="7" name="Text 5"/>
          <p:cNvSpPr/>
          <p:nvPr/>
        </p:nvSpPr>
        <p:spPr>
          <a:xfrm>
            <a:off x="1920240" y="868680"/>
            <a:ext cx="6766560" cy="320040"/>
          </a:xfrm>
          <a:prstGeom prst="rect">
            <a:avLst/>
          </a:prstGeom>
          <a:noFill/>
          <a:ln/>
        </p:spPr>
        <p:txBody>
          <a:bodyPr wrap="square" rtlCol="0" anchor="ctr"/>
          <a:lstStyle/>
          <a:p>
            <a:pPr marL="0" indent="0">
              <a:buNone/>
            </a:pPr>
            <a:r>
              <a:rPr lang="en-US" sz="1400" b="1" i="1" dirty="0">
                <a:solidFill>
                  <a:srgbClr val="7A90A8"/>
                </a:solidFill>
                <a:latin typeface="Calibri" pitchFamily="34" charset="0"/>
                <a:ea typeface="Calibri" pitchFamily="34" charset="-122"/>
                <a:cs typeface="Calibri" pitchFamily="34" charset="-120"/>
              </a:rPr>
              <a:t>Al </a:t>
            </a:r>
            <a:r>
              <a:rPr lang="en-US" sz="1400" b="1" i="1" dirty="0" err="1">
                <a:solidFill>
                  <a:srgbClr val="7A90A8"/>
                </a:solidFill>
                <a:latin typeface="Calibri" pitchFamily="34" charset="0"/>
                <a:ea typeface="Calibri" pitchFamily="34" charset="-122"/>
                <a:cs typeface="Calibri" pitchFamily="34" charset="-120"/>
              </a:rPr>
              <a:t>despertar</a:t>
            </a:r>
            <a:r>
              <a:rPr lang="en-US" sz="1400" b="1" i="1" dirty="0">
                <a:solidFill>
                  <a:srgbClr val="7A90A8"/>
                </a:solidFill>
                <a:latin typeface="Calibri" pitchFamily="34" charset="0"/>
                <a:ea typeface="Calibri" pitchFamily="34" charset="-122"/>
                <a:cs typeface="Calibri" pitchFamily="34" charset="-120"/>
              </a:rPr>
              <a:t>  se </a:t>
            </a:r>
            <a:r>
              <a:rPr lang="en-US" sz="1400" b="1" i="1" dirty="0" err="1">
                <a:solidFill>
                  <a:srgbClr val="7A90A8"/>
                </a:solidFill>
                <a:latin typeface="Calibri" pitchFamily="34" charset="0"/>
                <a:ea typeface="Calibri" pitchFamily="34" charset="-122"/>
                <a:cs typeface="Calibri" pitchFamily="34" charset="-120"/>
              </a:rPr>
              <a:t>aprovecha</a:t>
            </a:r>
            <a:r>
              <a:rPr lang="en-US" sz="1400" b="1" i="1" dirty="0">
                <a:solidFill>
                  <a:srgbClr val="7A90A8"/>
                </a:solidFill>
                <a:latin typeface="Calibri" pitchFamily="34" charset="0"/>
                <a:ea typeface="Calibri" pitchFamily="34" charset="-122"/>
                <a:cs typeface="Calibri" pitchFamily="34" charset="-120"/>
              </a:rPr>
              <a:t> la </a:t>
            </a:r>
            <a:r>
              <a:rPr lang="en-US" sz="1400" b="1" i="1" dirty="0" err="1">
                <a:solidFill>
                  <a:srgbClr val="7A90A8"/>
                </a:solidFill>
                <a:latin typeface="Calibri" pitchFamily="34" charset="0"/>
                <a:ea typeface="Calibri" pitchFamily="34" charset="-122"/>
                <a:cs typeface="Calibri" pitchFamily="34" charset="-120"/>
              </a:rPr>
              <a:t>ventana</a:t>
            </a:r>
            <a:r>
              <a:rPr lang="en-US" sz="1400" b="1" i="1" dirty="0">
                <a:solidFill>
                  <a:srgbClr val="7A90A8"/>
                </a:solidFill>
                <a:latin typeface="Calibri" pitchFamily="34" charset="0"/>
                <a:ea typeface="Calibri" pitchFamily="34" charset="-122"/>
                <a:cs typeface="Calibri" pitchFamily="34" charset="-120"/>
              </a:rPr>
              <a:t> temporal </a:t>
            </a:r>
            <a:r>
              <a:rPr lang="en-US" sz="1400" b="1" i="1" dirty="0" err="1">
                <a:solidFill>
                  <a:srgbClr val="7A90A8"/>
                </a:solidFill>
                <a:latin typeface="Calibri" pitchFamily="34" charset="0"/>
                <a:ea typeface="Calibri" pitchFamily="34" charset="-122"/>
                <a:cs typeface="Calibri" pitchFamily="34" charset="-120"/>
              </a:rPr>
              <a:t>que</a:t>
            </a:r>
            <a:r>
              <a:rPr lang="en-US" sz="1400" b="1" i="1" dirty="0">
                <a:solidFill>
                  <a:srgbClr val="7A90A8"/>
                </a:solidFill>
                <a:latin typeface="Calibri" pitchFamily="34" charset="0"/>
                <a:ea typeface="Calibri" pitchFamily="34" charset="-122"/>
                <a:cs typeface="Calibri" pitchFamily="34" charset="-120"/>
              </a:rPr>
              <a:t> es </a:t>
            </a:r>
            <a:r>
              <a:rPr lang="en-US" sz="1400" b="1" i="1" dirty="0" err="1">
                <a:solidFill>
                  <a:srgbClr val="7A90A8"/>
                </a:solidFill>
                <a:latin typeface="Calibri" pitchFamily="34" charset="0"/>
                <a:ea typeface="Calibri" pitchFamily="34" charset="-122"/>
                <a:cs typeface="Calibri" pitchFamily="34" charset="-120"/>
              </a:rPr>
              <a:t>muy</a:t>
            </a:r>
            <a:r>
              <a:rPr lang="en-US" sz="1400" b="1" i="1" dirty="0">
                <a:solidFill>
                  <a:srgbClr val="7A90A8"/>
                </a:solidFill>
                <a:latin typeface="Calibri" pitchFamily="34" charset="0"/>
                <a:ea typeface="Calibri" pitchFamily="34" charset="-122"/>
                <a:cs typeface="Calibri" pitchFamily="34" charset="-120"/>
              </a:rPr>
              <a:t> </a:t>
            </a:r>
            <a:r>
              <a:rPr lang="en-US" sz="1400" b="1" i="1" dirty="0" err="1">
                <a:solidFill>
                  <a:srgbClr val="7A90A8"/>
                </a:solidFill>
                <a:latin typeface="Calibri" pitchFamily="34" charset="0"/>
                <a:ea typeface="Calibri" pitchFamily="34" charset="-122"/>
                <a:cs typeface="Calibri" pitchFamily="34" charset="-120"/>
              </a:rPr>
              <a:t>corta</a:t>
            </a:r>
            <a:endParaRPr lang="en-US" sz="1400" b="1" dirty="0"/>
          </a:p>
        </p:txBody>
      </p:sp>
      <p:sp>
        <p:nvSpPr>
          <p:cNvPr id="8" name="Shape 6"/>
          <p:cNvSpPr/>
          <p:nvPr/>
        </p:nvSpPr>
        <p:spPr>
          <a:xfrm>
            <a:off x="365760" y="1664208"/>
            <a:ext cx="8366760" cy="475488"/>
          </a:xfrm>
          <a:prstGeom prst="roundRect">
            <a:avLst>
              <a:gd name="adj" fmla="val 15385"/>
            </a:avLst>
          </a:prstGeom>
          <a:solidFill>
            <a:srgbClr val="E6F1FB"/>
          </a:solidFill>
          <a:ln w="6350">
            <a:solidFill>
              <a:srgbClr val="5A9EE0"/>
            </a:solidFill>
            <a:prstDash val="solid"/>
          </a:ln>
        </p:spPr>
        <p:txBody>
          <a:bodyPr/>
          <a:lstStyle/>
          <a:p>
            <a:endParaRPr lang="es-CL"/>
          </a:p>
        </p:txBody>
      </p:sp>
      <p:sp>
        <p:nvSpPr>
          <p:cNvPr id="9" name="Text 7"/>
          <p:cNvSpPr/>
          <p:nvPr/>
        </p:nvSpPr>
        <p:spPr>
          <a:xfrm>
            <a:off x="548640" y="1737360"/>
            <a:ext cx="8001000" cy="310896"/>
          </a:xfrm>
          <a:prstGeom prst="rect">
            <a:avLst/>
          </a:prstGeom>
          <a:noFill/>
          <a:ln/>
        </p:spPr>
        <p:txBody>
          <a:bodyPr wrap="square" rtlCol="0" anchor="ctr"/>
          <a:lstStyle/>
          <a:p>
            <a:pPr marL="0" indent="0" algn="ctr">
              <a:buNone/>
            </a:pPr>
            <a:r>
              <a:rPr lang="en-US" b="1" dirty="0">
                <a:solidFill>
                  <a:srgbClr val="2F66A8"/>
                </a:solidFill>
                <a:latin typeface="Calibri" pitchFamily="34" charset="0"/>
                <a:ea typeface="Calibri" pitchFamily="34" charset="-122"/>
                <a:cs typeface="Calibri" pitchFamily="34" charset="-120"/>
              </a:rPr>
              <a:t>Correlato · Activation Input Gating Modulation (AIGM)</a:t>
            </a:r>
            <a:endParaRPr lang="en-US" dirty="0"/>
          </a:p>
        </p:txBody>
      </p:sp>
      <p:sp>
        <p:nvSpPr>
          <p:cNvPr id="10" name="Text 8"/>
          <p:cNvSpPr/>
          <p:nvPr/>
        </p:nvSpPr>
        <p:spPr>
          <a:xfrm>
            <a:off x="365760" y="2249424"/>
            <a:ext cx="8366760" cy="1417320"/>
          </a:xfrm>
          <a:prstGeom prst="rect">
            <a:avLst/>
          </a:prstGeom>
          <a:noFill/>
          <a:ln/>
        </p:spPr>
        <p:txBody>
          <a:bodyPr wrap="square" rtlCol="0" anchor="ctr"/>
          <a:lstStyle/>
          <a:p>
            <a:pPr marL="0" indent="0" algn="just">
              <a:lnSpc>
                <a:spcPct val="150000"/>
              </a:lnSpc>
              <a:buNone/>
            </a:pPr>
            <a:r>
              <a:rPr lang="en-US" sz="1400" dirty="0">
                <a:solidFill>
                  <a:srgbClr val="1A2A40"/>
                </a:solidFill>
                <a:latin typeface="Calibri" pitchFamily="34" charset="0"/>
                <a:ea typeface="Calibri" pitchFamily="34" charset="-122"/>
                <a:cs typeface="Calibri" pitchFamily="34" charset="-120"/>
              </a:rPr>
              <a:t>Al despertar existe una ventana fisiológica de pocos minutos en que el NRT no ha vuelto a abrir el input sensorial por completo. El material procesado durante la noche todavía es accessible y es possible </a:t>
            </a:r>
            <a:r>
              <a:rPr lang="en-US" sz="1400" dirty="0" err="1">
                <a:solidFill>
                  <a:srgbClr val="1A2A40"/>
                </a:solidFill>
                <a:latin typeface="Calibri" pitchFamily="34" charset="0"/>
                <a:ea typeface="Calibri" pitchFamily="34" charset="-122"/>
                <a:cs typeface="Calibri" pitchFamily="34" charset="-120"/>
              </a:rPr>
              <a:t>recuperar</a:t>
            </a:r>
            <a:r>
              <a:rPr lang="en-US" sz="1400" dirty="0">
                <a:solidFill>
                  <a:srgbClr val="1A2A40"/>
                </a:solidFill>
                <a:latin typeface="Calibri" pitchFamily="34" charset="0"/>
                <a:ea typeface="Calibri" pitchFamily="34" charset="-122"/>
                <a:cs typeface="Calibri" pitchFamily="34" charset="-120"/>
              </a:rPr>
              <a:t> </a:t>
            </a:r>
            <a:r>
              <a:rPr lang="en-US" sz="1400" dirty="0" err="1">
                <a:solidFill>
                  <a:srgbClr val="1A2A40"/>
                </a:solidFill>
                <a:latin typeface="Calibri" pitchFamily="34" charset="0"/>
                <a:ea typeface="Calibri" pitchFamily="34" charset="-122"/>
                <a:cs typeface="Calibri" pitchFamily="34" charset="-120"/>
              </a:rPr>
              <a:t>el</a:t>
            </a:r>
            <a:r>
              <a:rPr lang="en-US" sz="1400" dirty="0">
                <a:solidFill>
                  <a:srgbClr val="1A2A40"/>
                </a:solidFill>
                <a:latin typeface="Calibri" pitchFamily="34" charset="0"/>
                <a:ea typeface="Calibri" pitchFamily="34" charset="-122"/>
                <a:cs typeface="Calibri" pitchFamily="34" charset="-120"/>
              </a:rPr>
              <a:t> Output </a:t>
            </a:r>
            <a:r>
              <a:rPr lang="en-US" sz="1400" dirty="0" err="1">
                <a:solidFill>
                  <a:srgbClr val="1A2A40"/>
                </a:solidFill>
                <a:latin typeface="Calibri" pitchFamily="34" charset="0"/>
                <a:ea typeface="Calibri" pitchFamily="34" charset="-122"/>
                <a:cs typeface="Calibri" pitchFamily="34" charset="-120"/>
              </a:rPr>
              <a:t>onírico</a:t>
            </a:r>
            <a:r>
              <a:rPr lang="en-US" sz="1400" dirty="0">
                <a:solidFill>
                  <a:srgbClr val="1A2A40"/>
                </a:solidFill>
                <a:latin typeface="Calibri" pitchFamily="34" charset="0"/>
                <a:ea typeface="Calibri" pitchFamily="34" charset="-122"/>
                <a:cs typeface="Calibri" pitchFamily="34" charset="-120"/>
              </a:rPr>
              <a:t>. Al </a:t>
            </a:r>
            <a:r>
              <a:rPr lang="en-US" sz="1400" dirty="0" err="1">
                <a:solidFill>
                  <a:srgbClr val="1A2A40"/>
                </a:solidFill>
                <a:latin typeface="Calibri" pitchFamily="34" charset="0"/>
                <a:ea typeface="Calibri" pitchFamily="34" charset="-122"/>
                <a:cs typeface="Calibri" pitchFamily="34" charset="-120"/>
              </a:rPr>
              <a:t>levantarse</a:t>
            </a:r>
            <a:r>
              <a:rPr lang="en-US" sz="1400" dirty="0">
                <a:solidFill>
                  <a:srgbClr val="1A2A40"/>
                </a:solidFill>
                <a:latin typeface="Calibri" pitchFamily="34" charset="0"/>
                <a:ea typeface="Calibri" pitchFamily="34" charset="-122"/>
                <a:cs typeface="Calibri" pitchFamily="34" charset="-120"/>
              </a:rPr>
              <a:t> de golpe o </a:t>
            </a:r>
            <a:r>
              <a:rPr lang="en-US" sz="1400" dirty="0" err="1">
                <a:solidFill>
                  <a:srgbClr val="1A2A40"/>
                </a:solidFill>
                <a:latin typeface="Calibri" pitchFamily="34" charset="0"/>
                <a:ea typeface="Calibri" pitchFamily="34" charset="-122"/>
                <a:cs typeface="Calibri" pitchFamily="34" charset="-120"/>
              </a:rPr>
              <a:t>encender</a:t>
            </a:r>
            <a:r>
              <a:rPr lang="en-US" sz="1400" dirty="0">
                <a:solidFill>
                  <a:srgbClr val="1A2A40"/>
                </a:solidFill>
                <a:latin typeface="Calibri" pitchFamily="34" charset="0"/>
                <a:ea typeface="Calibri" pitchFamily="34" charset="-122"/>
                <a:cs typeface="Calibri" pitchFamily="34" charset="-120"/>
              </a:rPr>
              <a:t> el teléfono, la compuerta se cierra y </a:t>
            </a:r>
            <a:r>
              <a:rPr lang="en-US" sz="1400" dirty="0" err="1">
                <a:solidFill>
                  <a:srgbClr val="1A2A40"/>
                </a:solidFill>
                <a:latin typeface="Calibri" pitchFamily="34" charset="0"/>
                <a:ea typeface="Calibri" pitchFamily="34" charset="-122"/>
                <a:cs typeface="Calibri" pitchFamily="34" charset="-120"/>
              </a:rPr>
              <a:t>el</a:t>
            </a:r>
            <a:r>
              <a:rPr lang="en-US" sz="1400" dirty="0">
                <a:solidFill>
                  <a:srgbClr val="1A2A40"/>
                </a:solidFill>
                <a:latin typeface="Calibri" pitchFamily="34" charset="0"/>
                <a:ea typeface="Calibri" pitchFamily="34" charset="-122"/>
                <a:cs typeface="Calibri" pitchFamily="34" charset="-120"/>
              </a:rPr>
              <a:t> material se </a:t>
            </a:r>
            <a:r>
              <a:rPr lang="en-US" sz="1400" dirty="0" err="1">
                <a:solidFill>
                  <a:srgbClr val="1A2A40"/>
                </a:solidFill>
                <a:latin typeface="Calibri" pitchFamily="34" charset="0"/>
                <a:ea typeface="Calibri" pitchFamily="34" charset="-122"/>
                <a:cs typeface="Calibri" pitchFamily="34" charset="-120"/>
              </a:rPr>
              <a:t>pierde</a:t>
            </a:r>
            <a:r>
              <a:rPr lang="en-US" sz="1400" dirty="0">
                <a:solidFill>
                  <a:srgbClr val="1A2A40"/>
                </a:solidFill>
                <a:latin typeface="Calibri" pitchFamily="34" charset="0"/>
                <a:ea typeface="Calibri" pitchFamily="34" charset="-122"/>
                <a:cs typeface="Calibri" pitchFamily="34" charset="-120"/>
              </a:rPr>
              <a:t>.</a:t>
            </a:r>
            <a:endParaRPr lang="en-US" sz="1400" dirty="0"/>
          </a:p>
        </p:txBody>
      </p:sp>
      <p:sp>
        <p:nvSpPr>
          <p:cNvPr id="11" name="Shape 9"/>
          <p:cNvSpPr/>
          <p:nvPr/>
        </p:nvSpPr>
        <p:spPr>
          <a:xfrm>
            <a:off x="365760" y="3767328"/>
            <a:ext cx="8366760" cy="1024128"/>
          </a:xfrm>
          <a:prstGeom prst="roundRect">
            <a:avLst>
              <a:gd name="adj" fmla="val 7143"/>
            </a:avLst>
          </a:prstGeom>
          <a:solidFill>
            <a:srgbClr val="FFFFFF"/>
          </a:solidFill>
          <a:ln w="6350">
            <a:solidFill>
              <a:srgbClr val="2F66A8"/>
            </a:solidFill>
            <a:prstDash val="solid"/>
          </a:ln>
          <a:effectLst>
            <a:outerShdw blurRad="101600" dist="25400" dir="2700000" algn="bl" rotWithShape="0">
              <a:srgbClr val="000000">
                <a:alpha val="10000"/>
              </a:srgbClr>
            </a:outerShdw>
          </a:effectLst>
        </p:spPr>
        <p:txBody>
          <a:bodyPr/>
          <a:lstStyle/>
          <a:p>
            <a:endParaRPr lang="es-CL"/>
          </a:p>
        </p:txBody>
      </p:sp>
      <p:sp>
        <p:nvSpPr>
          <p:cNvPr id="12" name="Text 10"/>
          <p:cNvSpPr/>
          <p:nvPr/>
        </p:nvSpPr>
        <p:spPr>
          <a:xfrm>
            <a:off x="566928" y="3858768"/>
            <a:ext cx="1463040" cy="292608"/>
          </a:xfrm>
          <a:prstGeom prst="rect">
            <a:avLst/>
          </a:prstGeom>
          <a:noFill/>
          <a:ln/>
        </p:spPr>
        <p:txBody>
          <a:bodyPr wrap="square" rtlCol="0" anchor="ctr"/>
          <a:lstStyle/>
          <a:p>
            <a:pPr marL="0" indent="0">
              <a:buNone/>
            </a:pPr>
            <a:r>
              <a:rPr lang="en-US" sz="1400" b="1" kern="0" spc="50" dirty="0">
                <a:solidFill>
                  <a:srgbClr val="7A90A8"/>
                </a:solidFill>
                <a:latin typeface="Calibri" pitchFamily="34" charset="0"/>
                <a:ea typeface="Calibri" pitchFamily="34" charset="-122"/>
                <a:cs typeface="Calibri" pitchFamily="34" charset="-120"/>
              </a:rPr>
              <a:t>¿</a:t>
            </a:r>
            <a:r>
              <a:rPr lang="en-US" sz="1400" b="1" kern="0" spc="50" dirty="0" err="1">
                <a:solidFill>
                  <a:srgbClr val="7A90A8"/>
                </a:solidFill>
                <a:latin typeface="Calibri" pitchFamily="34" charset="0"/>
                <a:ea typeface="Calibri" pitchFamily="34" charset="-122"/>
                <a:cs typeface="Calibri" pitchFamily="34" charset="-120"/>
              </a:rPr>
              <a:t>Qué</a:t>
            </a:r>
            <a:r>
              <a:rPr lang="en-US" sz="1400" b="1" kern="0" spc="50" dirty="0">
                <a:solidFill>
                  <a:srgbClr val="7A90A8"/>
                </a:solidFill>
                <a:latin typeface="Calibri" pitchFamily="34" charset="0"/>
                <a:ea typeface="Calibri" pitchFamily="34" charset="-122"/>
                <a:cs typeface="Calibri" pitchFamily="34" charset="-120"/>
              </a:rPr>
              <a:t> </a:t>
            </a:r>
            <a:r>
              <a:rPr lang="en-US" sz="1400" b="1" kern="0" spc="50" dirty="0" err="1">
                <a:solidFill>
                  <a:srgbClr val="7A90A8"/>
                </a:solidFill>
                <a:latin typeface="Calibri" pitchFamily="34" charset="0"/>
                <a:ea typeface="Calibri" pitchFamily="34" charset="-122"/>
                <a:cs typeface="Calibri" pitchFamily="34" charset="-120"/>
              </a:rPr>
              <a:t>hacer</a:t>
            </a:r>
            <a:r>
              <a:rPr lang="en-US" sz="1400" b="1" kern="0" spc="50" dirty="0">
                <a:solidFill>
                  <a:srgbClr val="7A90A8"/>
                </a:solidFill>
                <a:latin typeface="Calibri" pitchFamily="34" charset="0"/>
                <a:ea typeface="Calibri" pitchFamily="34" charset="-122"/>
                <a:cs typeface="Calibri" pitchFamily="34" charset="-120"/>
              </a:rPr>
              <a:t>?</a:t>
            </a:r>
            <a:endParaRPr lang="en-US" sz="1400" dirty="0"/>
          </a:p>
        </p:txBody>
      </p:sp>
      <p:sp>
        <p:nvSpPr>
          <p:cNvPr id="13" name="Text 11"/>
          <p:cNvSpPr/>
          <p:nvPr/>
        </p:nvSpPr>
        <p:spPr>
          <a:xfrm>
            <a:off x="566928" y="4169664"/>
            <a:ext cx="8001000" cy="502920"/>
          </a:xfrm>
          <a:prstGeom prst="rect">
            <a:avLst/>
          </a:prstGeom>
          <a:noFill/>
          <a:ln/>
        </p:spPr>
        <p:txBody>
          <a:bodyPr wrap="square" rtlCol="0" anchor="ctr"/>
          <a:lstStyle/>
          <a:p>
            <a:pPr marL="0" indent="0" algn="ctr">
              <a:buNone/>
            </a:pPr>
            <a:r>
              <a:rPr lang="en-US" sz="1400" b="1" i="1" dirty="0">
                <a:solidFill>
                  <a:srgbClr val="1E4A7A"/>
                </a:solidFill>
                <a:latin typeface="Calibri" pitchFamily="34" charset="0"/>
                <a:ea typeface="Calibri" pitchFamily="34" charset="-122"/>
                <a:cs typeface="Calibri" pitchFamily="34" charset="-120"/>
              </a:rPr>
              <a:t>Quietud antes de </a:t>
            </a:r>
            <a:r>
              <a:rPr lang="en-US" sz="1400" b="1" i="1" dirty="0" err="1">
                <a:solidFill>
                  <a:srgbClr val="1E4A7A"/>
                </a:solidFill>
                <a:latin typeface="Calibri" pitchFamily="34" charset="0"/>
                <a:ea typeface="Calibri" pitchFamily="34" charset="-122"/>
                <a:cs typeface="Calibri" pitchFamily="34" charset="-120"/>
              </a:rPr>
              <a:t>activarse</a:t>
            </a:r>
            <a:r>
              <a:rPr lang="en-US" sz="1400" b="1" i="1" dirty="0">
                <a:solidFill>
                  <a:srgbClr val="1E4A7A"/>
                </a:solidFill>
                <a:latin typeface="Calibri" pitchFamily="34" charset="0"/>
                <a:ea typeface="Calibri" pitchFamily="34" charset="-122"/>
                <a:cs typeface="Calibri" pitchFamily="34" charset="-120"/>
              </a:rPr>
              <a:t> para no  </a:t>
            </a:r>
            <a:r>
              <a:rPr lang="en-US" sz="1400" b="1" i="1" dirty="0" err="1">
                <a:solidFill>
                  <a:srgbClr val="1E4A7A"/>
                </a:solidFill>
                <a:latin typeface="Calibri" pitchFamily="34" charset="0"/>
                <a:ea typeface="Calibri" pitchFamily="34" charset="-122"/>
                <a:cs typeface="Calibri" pitchFamily="34" charset="-120"/>
              </a:rPr>
              <a:t>cerrar</a:t>
            </a:r>
            <a:r>
              <a:rPr lang="en-US" sz="1400" b="1" i="1" dirty="0">
                <a:solidFill>
                  <a:srgbClr val="1E4A7A"/>
                </a:solidFill>
                <a:latin typeface="Calibri" pitchFamily="34" charset="0"/>
                <a:ea typeface="Calibri" pitchFamily="34" charset="-122"/>
                <a:cs typeface="Calibri" pitchFamily="34" charset="-120"/>
              </a:rPr>
              <a:t> la </a:t>
            </a:r>
            <a:r>
              <a:rPr lang="en-US" sz="1400" b="1" i="1" dirty="0" err="1">
                <a:solidFill>
                  <a:srgbClr val="1E4A7A"/>
                </a:solidFill>
                <a:latin typeface="Calibri" pitchFamily="34" charset="0"/>
                <a:ea typeface="Calibri" pitchFamily="34" charset="-122"/>
                <a:cs typeface="Calibri" pitchFamily="34" charset="-120"/>
              </a:rPr>
              <a:t>única</a:t>
            </a:r>
            <a:r>
              <a:rPr lang="en-US" sz="1400" b="1" i="1" dirty="0">
                <a:solidFill>
                  <a:srgbClr val="1E4A7A"/>
                </a:solidFill>
                <a:latin typeface="Calibri" pitchFamily="34" charset="0"/>
                <a:ea typeface="Calibri" pitchFamily="34" charset="-122"/>
                <a:cs typeface="Calibri" pitchFamily="34" charset="-120"/>
              </a:rPr>
              <a:t> ventana de acceso al procesamiento nocturno</a:t>
            </a:r>
            <a:r>
              <a:rPr lang="en-US" sz="1350" i="1" dirty="0">
                <a:solidFill>
                  <a:srgbClr val="1E4A7A"/>
                </a:solidFill>
                <a:latin typeface="Calibri" pitchFamily="34" charset="0"/>
                <a:ea typeface="Calibri" pitchFamily="34" charset="-122"/>
                <a:cs typeface="Calibri" pitchFamily="34" charset="-120"/>
              </a:rPr>
              <a:t>.</a:t>
            </a:r>
            <a:endParaRPr lang="en-US" sz="13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C8A020"/>
          </a:solidFill>
          <a:ln w="12700">
            <a:solidFill>
              <a:srgbClr val="C8A020"/>
            </a:solidFill>
            <a:prstDash val="solid"/>
          </a:ln>
        </p:spPr>
        <p:txBody>
          <a:bodyPr/>
          <a:lstStyle/>
          <a:p>
            <a:endParaRPr lang="es-CL"/>
          </a:p>
        </p:txBody>
      </p:sp>
      <p:sp>
        <p:nvSpPr>
          <p:cNvPr id="3" name="Text 1"/>
          <p:cNvSpPr/>
          <p:nvPr/>
        </p:nvSpPr>
        <p:spPr>
          <a:xfrm>
            <a:off x="411480" y="91440"/>
            <a:ext cx="8229600" cy="201168"/>
          </a:xfrm>
          <a:prstGeom prst="rect">
            <a:avLst/>
          </a:prstGeom>
          <a:noFill/>
          <a:ln/>
        </p:spPr>
        <p:txBody>
          <a:bodyPr wrap="square" rtlCol="0" anchor="ctr"/>
          <a:lstStyle/>
          <a:p>
            <a:pPr marL="0" indent="0">
              <a:buNone/>
            </a:pPr>
            <a:r>
              <a:rPr lang="en-US" sz="900" kern="0" spc="200" dirty="0">
                <a:solidFill>
                  <a:srgbClr val="7A90A8"/>
                </a:solidFill>
                <a:latin typeface="Calibri" pitchFamily="34" charset="0"/>
                <a:ea typeface="Calibri" pitchFamily="34" charset="-122"/>
                <a:cs typeface="Calibri" pitchFamily="34" charset="-120"/>
              </a:rPr>
              <a:t>CVO · RAIRO · ACTIVACIÓN</a:t>
            </a:r>
            <a:endParaRPr lang="en-US" sz="900" dirty="0"/>
          </a:p>
        </p:txBody>
      </p:sp>
      <p:sp>
        <p:nvSpPr>
          <p:cNvPr id="4" name="Shape 2"/>
          <p:cNvSpPr/>
          <p:nvPr/>
        </p:nvSpPr>
        <p:spPr>
          <a:xfrm>
            <a:off x="365760" y="201168"/>
            <a:ext cx="1371600" cy="1371600"/>
          </a:xfrm>
          <a:prstGeom prst="ellipse">
            <a:avLst/>
          </a:prstGeom>
          <a:solidFill>
            <a:srgbClr val="2F66A8"/>
          </a:solidFill>
          <a:ln w="12700">
            <a:solidFill>
              <a:srgbClr val="2F66A8"/>
            </a:solidFill>
            <a:prstDash val="solid"/>
          </a:ln>
        </p:spPr>
        <p:txBody>
          <a:bodyPr/>
          <a:lstStyle/>
          <a:p>
            <a:endParaRPr lang="es-CL"/>
          </a:p>
        </p:txBody>
      </p:sp>
      <p:sp>
        <p:nvSpPr>
          <p:cNvPr id="5" name="Text 3"/>
          <p:cNvSpPr/>
          <p:nvPr/>
        </p:nvSpPr>
        <p:spPr>
          <a:xfrm>
            <a:off x="365760" y="201168"/>
            <a:ext cx="1371600" cy="1371600"/>
          </a:xfrm>
          <a:prstGeom prst="rect">
            <a:avLst/>
          </a:prstGeom>
          <a:noFill/>
          <a:ln/>
        </p:spPr>
        <p:txBody>
          <a:bodyPr wrap="square" rtlCol="0" anchor="ctr"/>
          <a:lstStyle/>
          <a:p>
            <a:pPr marL="0" indent="0" algn="ctr">
              <a:buNone/>
            </a:pPr>
            <a:r>
              <a:rPr lang="en-US" sz="4800" b="1" dirty="0">
                <a:solidFill>
                  <a:srgbClr val="FFFFFF"/>
                </a:solidFill>
                <a:latin typeface="Cambria" pitchFamily="34" charset="0"/>
                <a:ea typeface="Cambria" pitchFamily="34" charset="-122"/>
                <a:cs typeface="Cambria" pitchFamily="34" charset="-120"/>
              </a:rPr>
              <a:t>A</a:t>
            </a:r>
            <a:endParaRPr lang="en-US" sz="4800" dirty="0"/>
          </a:p>
        </p:txBody>
      </p:sp>
      <p:sp>
        <p:nvSpPr>
          <p:cNvPr id="6" name="Text 4"/>
          <p:cNvSpPr/>
          <p:nvPr/>
        </p:nvSpPr>
        <p:spPr>
          <a:xfrm>
            <a:off x="1920240" y="246888"/>
            <a:ext cx="6766560" cy="594360"/>
          </a:xfrm>
          <a:prstGeom prst="rect">
            <a:avLst/>
          </a:prstGeom>
          <a:noFill/>
          <a:ln/>
        </p:spPr>
        <p:txBody>
          <a:bodyPr wrap="square" rtlCol="0" anchor="ctr"/>
          <a:lstStyle/>
          <a:p>
            <a:pPr marL="0" indent="0">
              <a:buNone/>
            </a:pPr>
            <a:r>
              <a:rPr lang="en-US" sz="3000" b="1" dirty="0">
                <a:solidFill>
                  <a:srgbClr val="1E4A7A"/>
                </a:solidFill>
                <a:latin typeface="Cambria" pitchFamily="34" charset="0"/>
                <a:ea typeface="Cambria" pitchFamily="34" charset="-122"/>
                <a:cs typeface="Cambria" pitchFamily="34" charset="-120"/>
              </a:rPr>
              <a:t>Activación</a:t>
            </a:r>
            <a:endParaRPr lang="en-US" sz="3000" dirty="0"/>
          </a:p>
        </p:txBody>
      </p:sp>
      <p:sp>
        <p:nvSpPr>
          <p:cNvPr id="7" name="Text 5"/>
          <p:cNvSpPr/>
          <p:nvPr/>
        </p:nvSpPr>
        <p:spPr>
          <a:xfrm>
            <a:off x="1920240" y="868680"/>
            <a:ext cx="6766560" cy="320040"/>
          </a:xfrm>
          <a:prstGeom prst="rect">
            <a:avLst/>
          </a:prstGeom>
          <a:noFill/>
          <a:ln/>
        </p:spPr>
        <p:txBody>
          <a:bodyPr wrap="square" rtlCol="0" anchor="ctr"/>
          <a:lstStyle/>
          <a:p>
            <a:pPr marL="0" indent="0">
              <a:buNone/>
            </a:pPr>
            <a:r>
              <a:rPr lang="en-US" sz="1400" b="1" i="1" dirty="0">
                <a:solidFill>
                  <a:srgbClr val="7A90A8"/>
                </a:solidFill>
                <a:latin typeface="Calibri" pitchFamily="34" charset="0"/>
                <a:ea typeface="Calibri" pitchFamily="34" charset="-122"/>
                <a:cs typeface="Calibri" pitchFamily="34" charset="-120"/>
              </a:rPr>
              <a:t>Al iniciar el día</a:t>
            </a:r>
            <a:endParaRPr lang="en-US" sz="1400" b="1" dirty="0"/>
          </a:p>
        </p:txBody>
      </p:sp>
      <p:sp>
        <p:nvSpPr>
          <p:cNvPr id="8" name="Shape 6"/>
          <p:cNvSpPr/>
          <p:nvPr/>
        </p:nvSpPr>
        <p:spPr>
          <a:xfrm>
            <a:off x="443321" y="1664208"/>
            <a:ext cx="8366760" cy="475488"/>
          </a:xfrm>
          <a:prstGeom prst="roundRect">
            <a:avLst>
              <a:gd name="adj" fmla="val 15385"/>
            </a:avLst>
          </a:prstGeom>
          <a:solidFill>
            <a:srgbClr val="E6F1FB"/>
          </a:solidFill>
          <a:ln w="6350">
            <a:solidFill>
              <a:srgbClr val="5A9EE0"/>
            </a:solidFill>
            <a:prstDash val="solid"/>
          </a:ln>
        </p:spPr>
        <p:txBody>
          <a:bodyPr/>
          <a:lstStyle/>
          <a:p>
            <a:pPr algn="ctr"/>
            <a:endParaRPr lang="es-CL" dirty="0"/>
          </a:p>
        </p:txBody>
      </p:sp>
      <p:sp>
        <p:nvSpPr>
          <p:cNvPr id="9" name="Text 7"/>
          <p:cNvSpPr/>
          <p:nvPr/>
        </p:nvSpPr>
        <p:spPr>
          <a:xfrm>
            <a:off x="548640" y="1737360"/>
            <a:ext cx="8001000" cy="310896"/>
          </a:xfrm>
          <a:prstGeom prst="rect">
            <a:avLst/>
          </a:prstGeom>
          <a:noFill/>
          <a:ln/>
        </p:spPr>
        <p:txBody>
          <a:bodyPr wrap="square" rtlCol="0" anchor="ctr"/>
          <a:lstStyle/>
          <a:p>
            <a:pPr marL="0" indent="0" algn="ctr">
              <a:buNone/>
            </a:pPr>
            <a:r>
              <a:rPr lang="en-US" sz="1600" b="1" dirty="0">
                <a:solidFill>
                  <a:srgbClr val="2F66A8"/>
                </a:solidFill>
                <a:latin typeface="Calibri" pitchFamily="34" charset="0"/>
                <a:ea typeface="Calibri" pitchFamily="34" charset="-122"/>
                <a:cs typeface="Calibri" pitchFamily="34" charset="-120"/>
              </a:rPr>
              <a:t>Correlato · Two-stage consolidation · reactivación cortical</a:t>
            </a:r>
            <a:endParaRPr lang="en-US" sz="1600" dirty="0"/>
          </a:p>
        </p:txBody>
      </p:sp>
      <p:sp>
        <p:nvSpPr>
          <p:cNvPr id="10" name="Text 8"/>
          <p:cNvSpPr/>
          <p:nvPr/>
        </p:nvSpPr>
        <p:spPr>
          <a:xfrm>
            <a:off x="365760" y="2249424"/>
            <a:ext cx="8366760" cy="1261872"/>
          </a:xfrm>
          <a:prstGeom prst="rect">
            <a:avLst/>
          </a:prstGeom>
          <a:noFill/>
          <a:ln/>
        </p:spPr>
        <p:txBody>
          <a:bodyPr wrap="square" rtlCol="0" anchor="ctr"/>
          <a:lstStyle/>
          <a:p>
            <a:pPr marL="0" indent="0" algn="just">
              <a:lnSpc>
                <a:spcPct val="150000"/>
              </a:lnSpc>
              <a:buNone/>
            </a:pPr>
            <a:r>
              <a:rPr lang="en-US" sz="1400" dirty="0">
                <a:solidFill>
                  <a:srgbClr val="1A2A40"/>
                </a:solidFill>
                <a:latin typeface="Calibri" pitchFamily="34" charset="0"/>
                <a:ea typeface="Calibri" pitchFamily="34" charset="-122"/>
                <a:cs typeface="Calibri" pitchFamily="34" charset="-120"/>
              </a:rPr>
              <a:t>Evocar deliberadamente la Idea Madre al inicio del día reactiva la red cortical distribuida que aloja esa representación multimodal. Cada reactivación en vigilia refuerza la transferencia hacia memoria de largo plazo iniciada durante el sueño.</a:t>
            </a:r>
            <a:endParaRPr lang="en-US" sz="1400" dirty="0"/>
          </a:p>
        </p:txBody>
      </p:sp>
      <p:sp>
        <p:nvSpPr>
          <p:cNvPr id="11" name="Shape 9"/>
          <p:cNvSpPr/>
          <p:nvPr/>
        </p:nvSpPr>
        <p:spPr>
          <a:xfrm>
            <a:off x="365760" y="3767328"/>
            <a:ext cx="8366760" cy="1024128"/>
          </a:xfrm>
          <a:prstGeom prst="roundRect">
            <a:avLst>
              <a:gd name="adj" fmla="val 7143"/>
            </a:avLst>
          </a:prstGeom>
          <a:solidFill>
            <a:srgbClr val="FFFFFF"/>
          </a:solidFill>
          <a:ln w="6350">
            <a:solidFill>
              <a:srgbClr val="2F66A8"/>
            </a:solidFill>
            <a:prstDash val="solid"/>
          </a:ln>
          <a:effectLst>
            <a:outerShdw blurRad="101600" dist="25400" dir="2700000" algn="bl" rotWithShape="0">
              <a:srgbClr val="000000">
                <a:alpha val="10000"/>
              </a:srgbClr>
            </a:outerShdw>
          </a:effectLst>
        </p:spPr>
        <p:txBody>
          <a:bodyPr/>
          <a:lstStyle/>
          <a:p>
            <a:endParaRPr lang="es-CL"/>
          </a:p>
        </p:txBody>
      </p:sp>
      <p:sp>
        <p:nvSpPr>
          <p:cNvPr id="13" name="Text 11"/>
          <p:cNvSpPr/>
          <p:nvPr/>
        </p:nvSpPr>
        <p:spPr>
          <a:xfrm>
            <a:off x="566928" y="3648455"/>
            <a:ext cx="8001000" cy="1062337"/>
          </a:xfrm>
          <a:prstGeom prst="rect">
            <a:avLst/>
          </a:prstGeom>
          <a:noFill/>
          <a:ln/>
        </p:spPr>
        <p:txBody>
          <a:bodyPr wrap="square" rtlCol="0" anchor="ctr"/>
          <a:lstStyle/>
          <a:p>
            <a:pPr algn="ctr"/>
            <a:r>
              <a:rPr lang="en-US" sz="1200" b="1" kern="0" spc="50" dirty="0">
                <a:solidFill>
                  <a:srgbClr val="7A90A8"/>
                </a:solidFill>
                <a:latin typeface="Calibri" pitchFamily="34" charset="0"/>
                <a:ea typeface="Calibri" pitchFamily="34" charset="-122"/>
                <a:cs typeface="Calibri" pitchFamily="34" charset="-120"/>
              </a:rPr>
              <a:t>¿</a:t>
            </a:r>
            <a:r>
              <a:rPr lang="en-US" sz="1200" b="1" kern="0" spc="50" dirty="0" err="1">
                <a:solidFill>
                  <a:srgbClr val="7A90A8"/>
                </a:solidFill>
                <a:latin typeface="Calibri" pitchFamily="34" charset="0"/>
                <a:ea typeface="Calibri" pitchFamily="34" charset="-122"/>
                <a:cs typeface="Calibri" pitchFamily="34" charset="-120"/>
              </a:rPr>
              <a:t>Qué</a:t>
            </a:r>
            <a:r>
              <a:rPr lang="en-US" sz="1200" b="1" kern="0" spc="50" dirty="0">
                <a:solidFill>
                  <a:srgbClr val="7A90A8"/>
                </a:solidFill>
                <a:latin typeface="Calibri" pitchFamily="34" charset="0"/>
                <a:ea typeface="Calibri" pitchFamily="34" charset="-122"/>
                <a:cs typeface="Calibri" pitchFamily="34" charset="-120"/>
              </a:rPr>
              <a:t> </a:t>
            </a:r>
            <a:r>
              <a:rPr lang="en-US" sz="1200" b="1" kern="0" spc="50" dirty="0" err="1">
                <a:solidFill>
                  <a:srgbClr val="7A90A8"/>
                </a:solidFill>
                <a:latin typeface="Calibri" pitchFamily="34" charset="0"/>
                <a:ea typeface="Calibri" pitchFamily="34" charset="-122"/>
                <a:cs typeface="Calibri" pitchFamily="34" charset="-120"/>
              </a:rPr>
              <a:t>hacer</a:t>
            </a:r>
            <a:r>
              <a:rPr lang="en-US" sz="1200" b="1" kern="0" spc="50" dirty="0">
                <a:solidFill>
                  <a:srgbClr val="7A90A8"/>
                </a:solidFill>
                <a:latin typeface="Calibri" pitchFamily="34" charset="0"/>
                <a:ea typeface="Calibri" pitchFamily="34" charset="-122"/>
                <a:cs typeface="Calibri" pitchFamily="34" charset="-120"/>
              </a:rPr>
              <a:t>?</a:t>
            </a:r>
          </a:p>
          <a:p>
            <a:pPr algn="ctr"/>
            <a:endParaRPr lang="en-US" sz="1200" dirty="0"/>
          </a:p>
          <a:p>
            <a:pPr algn="ctr"/>
            <a:r>
              <a:rPr lang="en-US" sz="1350" b="1" i="1" dirty="0">
                <a:solidFill>
                  <a:srgbClr val="1E4A7A"/>
                </a:solidFill>
                <a:latin typeface="Calibri" pitchFamily="34" charset="0"/>
                <a:ea typeface="Calibri" pitchFamily="34" charset="-122"/>
                <a:cs typeface="Calibri" pitchFamily="34" charset="-120"/>
              </a:rPr>
              <a:t>Se </a:t>
            </a:r>
            <a:r>
              <a:rPr lang="en-US" sz="1350" b="1" i="1" dirty="0" err="1">
                <a:solidFill>
                  <a:srgbClr val="1E4A7A"/>
                </a:solidFill>
                <a:latin typeface="Calibri" pitchFamily="34" charset="0"/>
                <a:ea typeface="Calibri" pitchFamily="34" charset="-122"/>
                <a:cs typeface="Calibri" pitchFamily="34" charset="-120"/>
              </a:rPr>
              <a:t>evoca</a:t>
            </a:r>
            <a:r>
              <a:rPr lang="en-US" sz="1350" b="1" i="1" dirty="0">
                <a:solidFill>
                  <a:srgbClr val="1E4A7A"/>
                </a:solidFill>
                <a:latin typeface="Calibri" pitchFamily="34" charset="0"/>
                <a:ea typeface="Calibri" pitchFamily="34" charset="-122"/>
                <a:cs typeface="Calibri" pitchFamily="34" charset="-120"/>
              </a:rPr>
              <a:t> (5 </a:t>
            </a:r>
            <a:r>
              <a:rPr lang="en-US" sz="1350" b="1" i="1" dirty="0" err="1">
                <a:solidFill>
                  <a:srgbClr val="1E4A7A"/>
                </a:solidFill>
                <a:latin typeface="Calibri" pitchFamily="34" charset="0"/>
                <a:ea typeface="Calibri" pitchFamily="34" charset="-122"/>
                <a:cs typeface="Calibri" pitchFamily="34" charset="-120"/>
              </a:rPr>
              <a:t>minutos</a:t>
            </a:r>
            <a:r>
              <a:rPr lang="en-US" sz="1350" b="1" i="1" dirty="0">
                <a:solidFill>
                  <a:srgbClr val="1E4A7A"/>
                </a:solidFill>
                <a:latin typeface="Calibri" pitchFamily="34" charset="0"/>
                <a:ea typeface="Calibri" pitchFamily="34" charset="-122"/>
                <a:cs typeface="Calibri" pitchFamily="34" charset="-120"/>
              </a:rPr>
              <a:t>) la Idea madre, lo </a:t>
            </a:r>
            <a:r>
              <a:rPr lang="en-US" sz="1350" b="1" i="1" dirty="0" err="1">
                <a:solidFill>
                  <a:srgbClr val="1E4A7A"/>
                </a:solidFill>
                <a:latin typeface="Calibri" pitchFamily="34" charset="0"/>
                <a:ea typeface="Calibri" pitchFamily="34" charset="-122"/>
                <a:cs typeface="Calibri" pitchFamily="34" charset="-120"/>
              </a:rPr>
              <a:t>que</a:t>
            </a:r>
            <a:r>
              <a:rPr lang="en-US" sz="1350" b="1" i="1" dirty="0">
                <a:solidFill>
                  <a:srgbClr val="1E4A7A"/>
                </a:solidFill>
                <a:latin typeface="Calibri" pitchFamily="34" charset="0"/>
                <a:ea typeface="Calibri" pitchFamily="34" charset="-122"/>
                <a:cs typeface="Calibri" pitchFamily="34" charset="-120"/>
              </a:rPr>
              <a:t> </a:t>
            </a:r>
            <a:r>
              <a:rPr lang="en-US" sz="1350" b="1" i="1" dirty="0" err="1">
                <a:solidFill>
                  <a:srgbClr val="1E4A7A"/>
                </a:solidFill>
                <a:latin typeface="Calibri" pitchFamily="34" charset="0"/>
                <a:ea typeface="Calibri" pitchFamily="34" charset="-122"/>
                <a:cs typeface="Calibri" pitchFamily="34" charset="-120"/>
              </a:rPr>
              <a:t>asegura</a:t>
            </a:r>
            <a:r>
              <a:rPr lang="en-US" sz="1350" b="1" i="1" dirty="0">
                <a:solidFill>
                  <a:srgbClr val="1E4A7A"/>
                </a:solidFill>
                <a:latin typeface="Calibri" pitchFamily="34" charset="0"/>
                <a:ea typeface="Calibri" pitchFamily="34" charset="-122"/>
                <a:cs typeface="Calibri" pitchFamily="34" charset="-120"/>
              </a:rPr>
              <a:t> </a:t>
            </a:r>
            <a:r>
              <a:rPr lang="en-US" sz="1350" b="1" i="1" dirty="0" err="1">
                <a:solidFill>
                  <a:srgbClr val="1E4A7A"/>
                </a:solidFill>
                <a:latin typeface="Calibri" pitchFamily="34" charset="0"/>
                <a:ea typeface="Calibri" pitchFamily="34" charset="-122"/>
                <a:cs typeface="Calibri" pitchFamily="34" charset="-120"/>
              </a:rPr>
              <a:t>su</a:t>
            </a:r>
            <a:r>
              <a:rPr lang="en-US" sz="1350" b="1" i="1" dirty="0">
                <a:solidFill>
                  <a:srgbClr val="1E4A7A"/>
                </a:solidFill>
                <a:latin typeface="Calibri" pitchFamily="34" charset="0"/>
                <a:ea typeface="Calibri" pitchFamily="34" charset="-122"/>
                <a:cs typeface="Calibri" pitchFamily="34" charset="-120"/>
              </a:rPr>
              <a:t> </a:t>
            </a:r>
            <a:r>
              <a:rPr lang="en-US" sz="1350" b="1" i="1" dirty="0" err="1">
                <a:solidFill>
                  <a:srgbClr val="1E4A7A"/>
                </a:solidFill>
                <a:latin typeface="Calibri" pitchFamily="34" charset="0"/>
                <a:ea typeface="Calibri" pitchFamily="34" charset="-122"/>
                <a:cs typeface="Calibri" pitchFamily="34" charset="-120"/>
              </a:rPr>
              <a:t>incorporación</a:t>
            </a:r>
            <a:r>
              <a:rPr lang="en-US" sz="1350" b="1" i="1" dirty="0">
                <a:solidFill>
                  <a:srgbClr val="1E4A7A"/>
                </a:solidFill>
                <a:latin typeface="Calibri" pitchFamily="34" charset="0"/>
                <a:ea typeface="Calibri" pitchFamily="34" charset="-122"/>
                <a:cs typeface="Calibri" pitchFamily="34" charset="-120"/>
              </a:rPr>
              <a:t> al </a:t>
            </a:r>
            <a:r>
              <a:rPr lang="en-US" sz="1350" b="1" i="1" dirty="0" err="1">
                <a:solidFill>
                  <a:srgbClr val="1E4A7A"/>
                </a:solidFill>
                <a:latin typeface="Calibri" pitchFamily="34" charset="0"/>
                <a:ea typeface="Calibri" pitchFamily="34" charset="-122"/>
                <a:cs typeface="Calibri" pitchFamily="34" charset="-120"/>
              </a:rPr>
              <a:t>sistema</a:t>
            </a:r>
            <a:r>
              <a:rPr lang="en-US" sz="1350" b="1" i="1" dirty="0">
                <a:solidFill>
                  <a:srgbClr val="1E4A7A"/>
                </a:solidFill>
                <a:latin typeface="Calibri" pitchFamily="34" charset="0"/>
                <a:ea typeface="Calibri" pitchFamily="34" charset="-122"/>
                <a:cs typeface="Calibri" pitchFamily="34" charset="-120"/>
              </a:rPr>
              <a:t> </a:t>
            </a:r>
            <a:r>
              <a:rPr lang="en-US" sz="1350" b="1" i="1" dirty="0" err="1">
                <a:solidFill>
                  <a:srgbClr val="1E4A7A"/>
                </a:solidFill>
                <a:latin typeface="Calibri" pitchFamily="34" charset="0"/>
                <a:ea typeface="Calibri" pitchFamily="34" charset="-122"/>
                <a:cs typeface="Calibri" pitchFamily="34" charset="-120"/>
              </a:rPr>
              <a:t>recursivo</a:t>
            </a:r>
            <a:r>
              <a:rPr lang="en-US" sz="1350" b="1" i="1" dirty="0">
                <a:solidFill>
                  <a:srgbClr val="1E4A7A"/>
                </a:solidFill>
                <a:latin typeface="Calibri" pitchFamily="34" charset="0"/>
                <a:ea typeface="Calibri" pitchFamily="34" charset="-122"/>
                <a:cs typeface="Calibri" pitchFamily="34" charset="-120"/>
              </a:rPr>
              <a:t>, y con </a:t>
            </a:r>
            <a:r>
              <a:rPr lang="en-US" sz="1350" b="1" i="1" dirty="0" err="1">
                <a:solidFill>
                  <a:srgbClr val="1E4A7A"/>
                </a:solidFill>
                <a:latin typeface="Calibri" pitchFamily="34" charset="0"/>
                <a:ea typeface="Calibri" pitchFamily="34" charset="-122"/>
                <a:cs typeface="Calibri" pitchFamily="34" charset="-120"/>
              </a:rPr>
              <a:t>ello</a:t>
            </a:r>
            <a:r>
              <a:rPr lang="en-US" sz="1350" b="1" i="1" dirty="0">
                <a:solidFill>
                  <a:srgbClr val="1E4A7A"/>
                </a:solidFill>
                <a:latin typeface="Calibri" pitchFamily="34" charset="0"/>
                <a:ea typeface="Calibri" pitchFamily="34" charset="-122"/>
                <a:cs typeface="Calibri" pitchFamily="34" charset="-120"/>
              </a:rPr>
              <a:t> se </a:t>
            </a:r>
            <a:r>
              <a:rPr lang="en-US" sz="1350" b="1" i="1" dirty="0" err="1">
                <a:solidFill>
                  <a:srgbClr val="1E4A7A"/>
                </a:solidFill>
                <a:latin typeface="Calibri" pitchFamily="34" charset="0"/>
                <a:ea typeface="Calibri" pitchFamily="34" charset="-122"/>
                <a:cs typeface="Calibri" pitchFamily="34" charset="-120"/>
              </a:rPr>
              <a:t>activa</a:t>
            </a:r>
            <a:r>
              <a:rPr lang="en-US" sz="1350" b="1" i="1" dirty="0">
                <a:solidFill>
                  <a:srgbClr val="1E4A7A"/>
                </a:solidFill>
                <a:latin typeface="Calibri" pitchFamily="34" charset="0"/>
                <a:ea typeface="Calibri" pitchFamily="34" charset="-122"/>
                <a:cs typeface="Calibri" pitchFamily="34" charset="-120"/>
              </a:rPr>
              <a:t> la </a:t>
            </a:r>
            <a:r>
              <a:rPr lang="en-US" sz="1350" b="1" i="1" dirty="0" err="1">
                <a:solidFill>
                  <a:srgbClr val="1E4A7A"/>
                </a:solidFill>
                <a:latin typeface="Calibri" pitchFamily="34" charset="0"/>
                <a:ea typeface="Calibri" pitchFamily="34" charset="-122"/>
                <a:cs typeface="Calibri" pitchFamily="34" charset="-120"/>
              </a:rPr>
              <a:t>secuencia</a:t>
            </a:r>
            <a:r>
              <a:rPr lang="en-US" sz="1350" b="1" i="1" dirty="0">
                <a:solidFill>
                  <a:srgbClr val="1E4A7A"/>
                </a:solidFill>
                <a:latin typeface="Calibri" pitchFamily="34" charset="0"/>
                <a:ea typeface="Calibri" pitchFamily="34" charset="-122"/>
                <a:cs typeface="Calibri" pitchFamily="34" charset="-120"/>
              </a:rPr>
              <a:t> </a:t>
            </a:r>
            <a:r>
              <a:rPr lang="en-US" sz="1350" b="1" i="1" dirty="0" err="1">
                <a:solidFill>
                  <a:srgbClr val="1E4A7A"/>
                </a:solidFill>
                <a:latin typeface="Calibri" pitchFamily="34" charset="0"/>
                <a:ea typeface="Calibri" pitchFamily="34" charset="-122"/>
                <a:cs typeface="Calibri" pitchFamily="34" charset="-120"/>
              </a:rPr>
              <a:t>operativa</a:t>
            </a:r>
            <a:r>
              <a:rPr lang="en-US" sz="1350" b="1" i="1" dirty="0">
                <a:solidFill>
                  <a:srgbClr val="1E4A7A"/>
                </a:solidFill>
                <a:latin typeface="Calibri" pitchFamily="34" charset="0"/>
                <a:ea typeface="Calibri" pitchFamily="34" charset="-122"/>
                <a:cs typeface="Calibri" pitchFamily="34" charset="-120"/>
              </a:rPr>
              <a:t> RAIRO  </a:t>
            </a:r>
            <a:r>
              <a:rPr lang="en-US" sz="1350" b="1" i="1" dirty="0" err="1">
                <a:solidFill>
                  <a:srgbClr val="1E4A7A"/>
                </a:solidFill>
                <a:latin typeface="Calibri" pitchFamily="34" charset="0"/>
                <a:ea typeface="Calibri" pitchFamily="34" charset="-122"/>
                <a:cs typeface="Calibri" pitchFamily="34" charset="-120"/>
              </a:rPr>
              <a:t>que</a:t>
            </a:r>
            <a:r>
              <a:rPr lang="en-US" sz="1350" b="1" i="1" dirty="0">
                <a:solidFill>
                  <a:srgbClr val="1E4A7A"/>
                </a:solidFill>
                <a:latin typeface="Calibri" pitchFamily="34" charset="0"/>
                <a:ea typeface="Calibri" pitchFamily="34" charset="-122"/>
                <a:cs typeface="Calibri" pitchFamily="34" charset="-120"/>
              </a:rPr>
              <a:t> </a:t>
            </a:r>
            <a:r>
              <a:rPr lang="en-US" sz="1350" b="1" i="1" dirty="0" err="1">
                <a:solidFill>
                  <a:srgbClr val="1E4A7A"/>
                </a:solidFill>
                <a:latin typeface="Calibri" pitchFamily="34" charset="0"/>
                <a:ea typeface="Calibri" pitchFamily="34" charset="-122"/>
                <a:cs typeface="Calibri" pitchFamily="34" charset="-120"/>
              </a:rPr>
              <a:t>mantiene</a:t>
            </a:r>
            <a:r>
              <a:rPr lang="en-US" sz="1350" b="1" i="1" dirty="0">
                <a:solidFill>
                  <a:srgbClr val="1E4A7A"/>
                </a:solidFill>
                <a:latin typeface="Calibri" pitchFamily="34" charset="0"/>
                <a:ea typeface="Calibri" pitchFamily="34" charset="-122"/>
                <a:cs typeface="Calibri" pitchFamily="34" charset="-120"/>
              </a:rPr>
              <a:t> y </a:t>
            </a:r>
            <a:r>
              <a:rPr lang="en-US" sz="1350" b="1" i="1" dirty="0" err="1">
                <a:solidFill>
                  <a:srgbClr val="1E4A7A"/>
                </a:solidFill>
                <a:latin typeface="Calibri" pitchFamily="34" charset="0"/>
                <a:ea typeface="Calibri" pitchFamily="34" charset="-122"/>
                <a:cs typeface="Calibri" pitchFamily="34" charset="-120"/>
              </a:rPr>
              <a:t>profundiza</a:t>
            </a:r>
            <a:r>
              <a:rPr lang="en-US" sz="1350" b="1" i="1" dirty="0">
                <a:solidFill>
                  <a:srgbClr val="1E4A7A"/>
                </a:solidFill>
                <a:latin typeface="Calibri" pitchFamily="34" charset="0"/>
                <a:ea typeface="Calibri" pitchFamily="34" charset="-122"/>
                <a:cs typeface="Calibri" pitchFamily="34" charset="-120"/>
              </a:rPr>
              <a:t>  la </a:t>
            </a:r>
            <a:r>
              <a:rPr lang="en-US" sz="1350" b="1" i="1" dirty="0" err="1">
                <a:solidFill>
                  <a:srgbClr val="1E4A7A"/>
                </a:solidFill>
                <a:latin typeface="Calibri" pitchFamily="34" charset="0"/>
                <a:ea typeface="Calibri" pitchFamily="34" charset="-122"/>
                <a:cs typeface="Calibri" pitchFamily="34" charset="-120"/>
              </a:rPr>
              <a:t>huella</a:t>
            </a:r>
            <a:r>
              <a:rPr lang="en-US" sz="1350" b="1" i="1" dirty="0">
                <a:solidFill>
                  <a:srgbClr val="1E4A7A"/>
                </a:solidFill>
                <a:latin typeface="Calibri" pitchFamily="34" charset="0"/>
                <a:ea typeface="Calibri" pitchFamily="34" charset="-122"/>
                <a:cs typeface="Calibri" pitchFamily="34" charset="-120"/>
              </a:rPr>
              <a:t> cortical. </a:t>
            </a:r>
            <a:endParaRPr lang="en-US" sz="1350"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C8A020"/>
          </a:solidFill>
          <a:ln w="12700">
            <a:solidFill>
              <a:srgbClr val="C8A020"/>
            </a:solidFill>
            <a:prstDash val="solid"/>
          </a:ln>
        </p:spPr>
        <p:txBody>
          <a:bodyPr/>
          <a:lstStyle/>
          <a:p>
            <a:endParaRPr lang="es-CL"/>
          </a:p>
        </p:txBody>
      </p:sp>
      <p:sp>
        <p:nvSpPr>
          <p:cNvPr id="3" name="Text 1"/>
          <p:cNvSpPr/>
          <p:nvPr/>
        </p:nvSpPr>
        <p:spPr>
          <a:xfrm>
            <a:off x="411480" y="91440"/>
            <a:ext cx="8229600" cy="201168"/>
          </a:xfrm>
          <a:prstGeom prst="rect">
            <a:avLst/>
          </a:prstGeom>
          <a:noFill/>
          <a:ln/>
        </p:spPr>
        <p:txBody>
          <a:bodyPr wrap="square" rtlCol="0" anchor="ctr"/>
          <a:lstStyle/>
          <a:p>
            <a:pPr marL="0" indent="0">
              <a:buNone/>
            </a:pPr>
            <a:r>
              <a:rPr lang="en-US" sz="900" kern="0" spc="200" dirty="0">
                <a:solidFill>
                  <a:srgbClr val="7A90A8"/>
                </a:solidFill>
                <a:latin typeface="Calibri" pitchFamily="34" charset="0"/>
                <a:ea typeface="Calibri" pitchFamily="34" charset="-122"/>
                <a:cs typeface="Calibri" pitchFamily="34" charset="-120"/>
              </a:rPr>
              <a:t>CVO · RAIRO · IMPLEMENTACIÓN</a:t>
            </a:r>
            <a:endParaRPr lang="en-US" sz="900" dirty="0"/>
          </a:p>
        </p:txBody>
      </p:sp>
      <p:sp>
        <p:nvSpPr>
          <p:cNvPr id="4" name="Shape 2"/>
          <p:cNvSpPr/>
          <p:nvPr/>
        </p:nvSpPr>
        <p:spPr>
          <a:xfrm>
            <a:off x="365760" y="201168"/>
            <a:ext cx="1371600" cy="1371600"/>
          </a:xfrm>
          <a:prstGeom prst="ellipse">
            <a:avLst/>
          </a:prstGeom>
          <a:solidFill>
            <a:srgbClr val="1E4A7A"/>
          </a:solidFill>
          <a:ln w="12700">
            <a:solidFill>
              <a:srgbClr val="1E4A7A"/>
            </a:solidFill>
            <a:prstDash val="solid"/>
          </a:ln>
        </p:spPr>
        <p:txBody>
          <a:bodyPr/>
          <a:lstStyle/>
          <a:p>
            <a:endParaRPr lang="es-CL"/>
          </a:p>
        </p:txBody>
      </p:sp>
      <p:sp>
        <p:nvSpPr>
          <p:cNvPr id="5" name="Text 3"/>
          <p:cNvSpPr/>
          <p:nvPr/>
        </p:nvSpPr>
        <p:spPr>
          <a:xfrm>
            <a:off x="365760" y="201168"/>
            <a:ext cx="1371600" cy="1371600"/>
          </a:xfrm>
          <a:prstGeom prst="rect">
            <a:avLst/>
          </a:prstGeom>
          <a:noFill/>
          <a:ln/>
        </p:spPr>
        <p:txBody>
          <a:bodyPr wrap="square" rtlCol="0" anchor="ctr"/>
          <a:lstStyle/>
          <a:p>
            <a:pPr marL="0" indent="0" algn="ctr">
              <a:buNone/>
            </a:pPr>
            <a:r>
              <a:rPr lang="en-US" sz="4800" b="1" dirty="0">
                <a:solidFill>
                  <a:srgbClr val="FFFFFF"/>
                </a:solidFill>
                <a:latin typeface="Cambria" pitchFamily="34" charset="0"/>
                <a:ea typeface="Cambria" pitchFamily="34" charset="-122"/>
                <a:cs typeface="Cambria" pitchFamily="34" charset="-120"/>
              </a:rPr>
              <a:t>I</a:t>
            </a:r>
            <a:endParaRPr lang="en-US" sz="4800" dirty="0"/>
          </a:p>
        </p:txBody>
      </p:sp>
      <p:sp>
        <p:nvSpPr>
          <p:cNvPr id="6" name="Text 4"/>
          <p:cNvSpPr/>
          <p:nvPr/>
        </p:nvSpPr>
        <p:spPr>
          <a:xfrm>
            <a:off x="1920240" y="246888"/>
            <a:ext cx="6766560" cy="594360"/>
          </a:xfrm>
          <a:prstGeom prst="rect">
            <a:avLst/>
          </a:prstGeom>
          <a:noFill/>
          <a:ln/>
        </p:spPr>
        <p:txBody>
          <a:bodyPr wrap="square" rtlCol="0" anchor="ctr"/>
          <a:lstStyle/>
          <a:p>
            <a:pPr marL="0" indent="0">
              <a:buNone/>
            </a:pPr>
            <a:r>
              <a:rPr lang="en-US" sz="3000" b="1" dirty="0">
                <a:solidFill>
                  <a:srgbClr val="1E4A7A"/>
                </a:solidFill>
                <a:latin typeface="Cambria" pitchFamily="34" charset="0"/>
                <a:ea typeface="Cambria" pitchFamily="34" charset="-122"/>
                <a:cs typeface="Cambria" pitchFamily="34" charset="-120"/>
              </a:rPr>
              <a:t>Implementación</a:t>
            </a:r>
            <a:endParaRPr lang="en-US" sz="3000" dirty="0"/>
          </a:p>
        </p:txBody>
      </p:sp>
      <p:sp>
        <p:nvSpPr>
          <p:cNvPr id="7" name="Text 5"/>
          <p:cNvSpPr/>
          <p:nvPr/>
        </p:nvSpPr>
        <p:spPr>
          <a:xfrm>
            <a:off x="1920240" y="868680"/>
            <a:ext cx="6766560" cy="320040"/>
          </a:xfrm>
          <a:prstGeom prst="rect">
            <a:avLst/>
          </a:prstGeom>
          <a:noFill/>
          <a:ln/>
        </p:spPr>
        <p:txBody>
          <a:bodyPr wrap="square" rtlCol="0" anchor="ctr"/>
          <a:lstStyle/>
          <a:p>
            <a:pPr marL="0" indent="0">
              <a:buNone/>
            </a:pPr>
            <a:r>
              <a:rPr lang="en-US" sz="1300" i="1" dirty="0">
                <a:solidFill>
                  <a:srgbClr val="7A90A8"/>
                </a:solidFill>
                <a:latin typeface="Calibri" pitchFamily="34" charset="0"/>
                <a:ea typeface="Calibri" pitchFamily="34" charset="-122"/>
                <a:cs typeface="Calibri" pitchFamily="34" charset="-120"/>
              </a:rPr>
              <a:t>Durante la vigilia</a:t>
            </a:r>
            <a:endParaRPr lang="en-US" sz="1300" dirty="0"/>
          </a:p>
        </p:txBody>
      </p:sp>
      <p:sp>
        <p:nvSpPr>
          <p:cNvPr id="8" name="Shape 6"/>
          <p:cNvSpPr/>
          <p:nvPr/>
        </p:nvSpPr>
        <p:spPr>
          <a:xfrm>
            <a:off x="365760" y="1664208"/>
            <a:ext cx="8366760" cy="475488"/>
          </a:xfrm>
          <a:prstGeom prst="roundRect">
            <a:avLst>
              <a:gd name="adj" fmla="val 15385"/>
            </a:avLst>
          </a:prstGeom>
          <a:solidFill>
            <a:srgbClr val="E6F1FB"/>
          </a:solidFill>
          <a:ln w="6350">
            <a:solidFill>
              <a:srgbClr val="5A9EE0"/>
            </a:solidFill>
            <a:prstDash val="solid"/>
          </a:ln>
        </p:spPr>
        <p:txBody>
          <a:bodyPr/>
          <a:lstStyle/>
          <a:p>
            <a:endParaRPr lang="es-CL"/>
          </a:p>
        </p:txBody>
      </p:sp>
      <p:sp>
        <p:nvSpPr>
          <p:cNvPr id="9" name="Text 7"/>
          <p:cNvSpPr/>
          <p:nvPr/>
        </p:nvSpPr>
        <p:spPr>
          <a:xfrm>
            <a:off x="548640" y="1737360"/>
            <a:ext cx="8001000" cy="310896"/>
          </a:xfrm>
          <a:prstGeom prst="rect">
            <a:avLst/>
          </a:prstGeom>
          <a:noFill/>
          <a:ln/>
        </p:spPr>
        <p:txBody>
          <a:bodyPr wrap="square" rtlCol="0" anchor="ctr"/>
          <a:lstStyle/>
          <a:p>
            <a:pPr marL="0" indent="0">
              <a:buNone/>
            </a:pPr>
            <a:r>
              <a:rPr lang="en-US" sz="1250" b="1" dirty="0">
                <a:solidFill>
                  <a:srgbClr val="2F66A8"/>
                </a:solidFill>
                <a:latin typeface="Calibri" pitchFamily="34" charset="0"/>
                <a:ea typeface="Calibri" pitchFamily="34" charset="-122"/>
                <a:cs typeface="Calibri" pitchFamily="34" charset="-120"/>
              </a:rPr>
              <a:t>Correlato · Codificación hipocampal episódica</a:t>
            </a:r>
            <a:endParaRPr lang="en-US" sz="1250" dirty="0"/>
          </a:p>
        </p:txBody>
      </p:sp>
      <p:sp>
        <p:nvSpPr>
          <p:cNvPr id="10" name="Text 8"/>
          <p:cNvSpPr/>
          <p:nvPr/>
        </p:nvSpPr>
        <p:spPr>
          <a:xfrm>
            <a:off x="365760" y="2249424"/>
            <a:ext cx="8366760" cy="1417320"/>
          </a:xfrm>
          <a:prstGeom prst="rect">
            <a:avLst/>
          </a:prstGeom>
          <a:noFill/>
          <a:ln/>
        </p:spPr>
        <p:txBody>
          <a:bodyPr wrap="square" rtlCol="0" anchor="ctr"/>
          <a:lstStyle/>
          <a:p>
            <a:pPr marL="0" indent="0">
              <a:lnSpc>
                <a:spcPct val="150000"/>
              </a:lnSpc>
              <a:buNone/>
            </a:pPr>
            <a:r>
              <a:rPr lang="en-US" sz="1400" dirty="0">
                <a:solidFill>
                  <a:srgbClr val="1A2A40"/>
                </a:solidFill>
                <a:latin typeface="Calibri" pitchFamily="34" charset="0"/>
                <a:ea typeface="Calibri" pitchFamily="34" charset="-122"/>
                <a:cs typeface="Calibri" pitchFamily="34" charset="-120"/>
              </a:rPr>
              <a:t>Cada vez que ejecutas la acción concreta del hábito objetivo, el hipocampo registra un episodio nuevo. Con la repetición, la huella se vuelve más robusta y más elegible para el replay nocturno. Lo que haces hoy alimenta directamente el procesamiento de esta noche.</a:t>
            </a:r>
            <a:endParaRPr lang="en-US" sz="1400" dirty="0"/>
          </a:p>
        </p:txBody>
      </p:sp>
      <p:sp>
        <p:nvSpPr>
          <p:cNvPr id="11" name="Shape 9"/>
          <p:cNvSpPr/>
          <p:nvPr/>
        </p:nvSpPr>
        <p:spPr>
          <a:xfrm>
            <a:off x="365760" y="3767328"/>
            <a:ext cx="8366760" cy="1024128"/>
          </a:xfrm>
          <a:prstGeom prst="roundRect">
            <a:avLst>
              <a:gd name="adj" fmla="val 7143"/>
            </a:avLst>
          </a:prstGeom>
          <a:solidFill>
            <a:srgbClr val="FFFFFF"/>
          </a:solidFill>
          <a:ln w="6350">
            <a:solidFill>
              <a:srgbClr val="2F66A8"/>
            </a:solidFill>
            <a:prstDash val="solid"/>
          </a:ln>
          <a:effectLst>
            <a:outerShdw blurRad="101600" dist="25400" dir="2700000" algn="bl" rotWithShape="0">
              <a:srgbClr val="000000">
                <a:alpha val="10000"/>
              </a:srgbClr>
            </a:outerShdw>
          </a:effectLst>
        </p:spPr>
        <p:txBody>
          <a:bodyPr/>
          <a:lstStyle/>
          <a:p>
            <a:endParaRPr lang="es-CL"/>
          </a:p>
        </p:txBody>
      </p:sp>
      <p:sp>
        <p:nvSpPr>
          <p:cNvPr id="12" name="Text 10"/>
          <p:cNvSpPr/>
          <p:nvPr/>
        </p:nvSpPr>
        <p:spPr>
          <a:xfrm>
            <a:off x="566928" y="3858768"/>
            <a:ext cx="1463040" cy="292608"/>
          </a:xfrm>
          <a:prstGeom prst="rect">
            <a:avLst/>
          </a:prstGeom>
          <a:noFill/>
          <a:ln/>
        </p:spPr>
        <p:txBody>
          <a:bodyPr wrap="square" rtlCol="0" anchor="ctr"/>
          <a:lstStyle/>
          <a:p>
            <a:pPr marL="0" indent="0">
              <a:buNone/>
            </a:pPr>
            <a:r>
              <a:rPr lang="en-US" sz="1050" b="1" kern="0" spc="50" dirty="0">
                <a:solidFill>
                  <a:srgbClr val="7A90A8"/>
                </a:solidFill>
                <a:latin typeface="Calibri" pitchFamily="34" charset="0"/>
                <a:ea typeface="Calibri" pitchFamily="34" charset="-122"/>
                <a:cs typeface="Calibri" pitchFamily="34" charset="-120"/>
              </a:rPr>
              <a:t>En la práctica</a:t>
            </a:r>
            <a:endParaRPr lang="en-US" sz="1050" dirty="0"/>
          </a:p>
        </p:txBody>
      </p:sp>
      <p:sp>
        <p:nvSpPr>
          <p:cNvPr id="13" name="Text 11"/>
          <p:cNvSpPr/>
          <p:nvPr/>
        </p:nvSpPr>
        <p:spPr>
          <a:xfrm>
            <a:off x="566928" y="4169664"/>
            <a:ext cx="8001000" cy="502920"/>
          </a:xfrm>
          <a:prstGeom prst="rect">
            <a:avLst/>
          </a:prstGeom>
          <a:noFill/>
          <a:ln/>
        </p:spPr>
        <p:txBody>
          <a:bodyPr wrap="square" rtlCol="0" anchor="ctr"/>
          <a:lstStyle/>
          <a:p>
            <a:pPr marL="0" indent="0" algn="ctr">
              <a:buNone/>
            </a:pPr>
            <a:r>
              <a:rPr lang="en-US" sz="1350" b="1" i="1" dirty="0">
                <a:solidFill>
                  <a:srgbClr val="1E4A7A"/>
                </a:solidFill>
                <a:latin typeface="Calibri" pitchFamily="34" charset="0"/>
                <a:ea typeface="Calibri" pitchFamily="34" charset="-122"/>
                <a:cs typeface="Calibri" pitchFamily="34" charset="-120"/>
              </a:rPr>
              <a:t>La </a:t>
            </a:r>
            <a:r>
              <a:rPr lang="en-US" sz="1350" b="1" i="1" dirty="0" err="1">
                <a:solidFill>
                  <a:srgbClr val="1E4A7A"/>
                </a:solidFill>
                <a:latin typeface="Calibri" pitchFamily="34" charset="0"/>
                <a:ea typeface="Calibri" pitchFamily="34" charset="-122"/>
                <a:cs typeface="Calibri" pitchFamily="34" charset="-120"/>
              </a:rPr>
              <a:t>acción</a:t>
            </a:r>
            <a:r>
              <a:rPr lang="en-US" sz="1350" b="1" i="1" dirty="0">
                <a:solidFill>
                  <a:srgbClr val="1E4A7A"/>
                </a:solidFill>
                <a:latin typeface="Calibri" pitchFamily="34" charset="0"/>
                <a:ea typeface="Calibri" pitchFamily="34" charset="-122"/>
                <a:cs typeface="Calibri" pitchFamily="34" charset="-120"/>
              </a:rPr>
              <a:t> o </a:t>
            </a:r>
            <a:r>
              <a:rPr lang="en-US" sz="1350" b="1" i="1" dirty="0" err="1">
                <a:solidFill>
                  <a:srgbClr val="1E4A7A"/>
                </a:solidFill>
                <a:latin typeface="Calibri" pitchFamily="34" charset="0"/>
                <a:ea typeface="Calibri" pitchFamily="34" charset="-122"/>
                <a:cs typeface="Calibri" pitchFamily="34" charset="-120"/>
              </a:rPr>
              <a:t>acciones</a:t>
            </a:r>
            <a:r>
              <a:rPr lang="en-US" sz="1350" b="1" i="1" dirty="0">
                <a:solidFill>
                  <a:srgbClr val="1E4A7A"/>
                </a:solidFill>
                <a:latin typeface="Calibri" pitchFamily="34" charset="0"/>
                <a:ea typeface="Calibri" pitchFamily="34" charset="-122"/>
                <a:cs typeface="Calibri" pitchFamily="34" charset="-120"/>
              </a:rPr>
              <a:t> </a:t>
            </a:r>
            <a:r>
              <a:rPr lang="en-US" sz="1350" b="1" i="1" dirty="0" err="1">
                <a:solidFill>
                  <a:srgbClr val="1E4A7A"/>
                </a:solidFill>
                <a:latin typeface="Calibri" pitchFamily="34" charset="0"/>
                <a:ea typeface="Calibri" pitchFamily="34" charset="-122"/>
                <a:cs typeface="Calibri" pitchFamily="34" charset="-120"/>
              </a:rPr>
              <a:t>concretas</a:t>
            </a:r>
            <a:r>
              <a:rPr lang="en-US" sz="1350" b="1" i="1" dirty="0">
                <a:solidFill>
                  <a:srgbClr val="1E4A7A"/>
                </a:solidFill>
                <a:latin typeface="Calibri" pitchFamily="34" charset="0"/>
                <a:ea typeface="Calibri" pitchFamily="34" charset="-122"/>
                <a:cs typeface="Calibri" pitchFamily="34" charset="-120"/>
              </a:rPr>
              <a:t> </a:t>
            </a:r>
            <a:r>
              <a:rPr lang="en-US" sz="1350" b="1" i="1" dirty="0" err="1">
                <a:solidFill>
                  <a:srgbClr val="1E4A7A"/>
                </a:solidFill>
                <a:latin typeface="Calibri" pitchFamily="34" charset="0"/>
                <a:ea typeface="Calibri" pitchFamily="34" charset="-122"/>
                <a:cs typeface="Calibri" pitchFamily="34" charset="-120"/>
              </a:rPr>
              <a:t>que</a:t>
            </a:r>
            <a:r>
              <a:rPr lang="en-US" sz="1350" b="1" i="1" dirty="0">
                <a:solidFill>
                  <a:srgbClr val="1E4A7A"/>
                </a:solidFill>
                <a:latin typeface="Calibri" pitchFamily="34" charset="0"/>
                <a:ea typeface="Calibri" pitchFamily="34" charset="-122"/>
                <a:cs typeface="Calibri" pitchFamily="34" charset="-120"/>
              </a:rPr>
              <a:t> se </a:t>
            </a:r>
            <a:r>
              <a:rPr lang="en-US" sz="1350" b="1" i="1" dirty="0" err="1">
                <a:solidFill>
                  <a:srgbClr val="1E4A7A"/>
                </a:solidFill>
                <a:latin typeface="Calibri" pitchFamily="34" charset="0"/>
                <a:ea typeface="Calibri" pitchFamily="34" charset="-122"/>
                <a:cs typeface="Calibri" pitchFamily="34" charset="-120"/>
              </a:rPr>
              <a:t>tienen</a:t>
            </a:r>
            <a:r>
              <a:rPr lang="en-US" sz="1350" b="1" i="1" dirty="0">
                <a:solidFill>
                  <a:srgbClr val="1E4A7A"/>
                </a:solidFill>
                <a:latin typeface="Calibri" pitchFamily="34" charset="0"/>
                <a:ea typeface="Calibri" pitchFamily="34" charset="-122"/>
                <a:cs typeface="Calibri" pitchFamily="34" charset="-120"/>
              </a:rPr>
              <a:t> </a:t>
            </a:r>
            <a:r>
              <a:rPr lang="en-US" sz="1350" b="1" i="1" dirty="0" err="1">
                <a:solidFill>
                  <a:srgbClr val="1E4A7A"/>
                </a:solidFill>
                <a:latin typeface="Calibri" pitchFamily="34" charset="0"/>
                <a:ea typeface="Calibri" pitchFamily="34" charset="-122"/>
                <a:cs typeface="Calibri" pitchFamily="34" charset="-120"/>
              </a:rPr>
              <a:t>planificadas</a:t>
            </a:r>
            <a:r>
              <a:rPr lang="en-US" sz="1350" b="1" i="1" dirty="0">
                <a:solidFill>
                  <a:srgbClr val="1E4A7A"/>
                </a:solidFill>
                <a:latin typeface="Calibri" pitchFamily="34" charset="0"/>
                <a:ea typeface="Calibri" pitchFamily="34" charset="-122"/>
                <a:cs typeface="Calibri" pitchFamily="34" charset="-120"/>
              </a:rPr>
              <a:t> para </a:t>
            </a:r>
            <a:r>
              <a:rPr lang="en-US" sz="1350" b="1" i="1" dirty="0" err="1">
                <a:solidFill>
                  <a:srgbClr val="1E4A7A"/>
                </a:solidFill>
                <a:latin typeface="Calibri" pitchFamily="34" charset="0"/>
                <a:ea typeface="Calibri" pitchFamily="34" charset="-122"/>
                <a:cs typeface="Calibri" pitchFamily="34" charset="-120"/>
              </a:rPr>
              <a:t>alcanzar</a:t>
            </a:r>
            <a:r>
              <a:rPr lang="en-US" sz="1350" b="1" i="1" dirty="0">
                <a:solidFill>
                  <a:srgbClr val="1E4A7A"/>
                </a:solidFill>
                <a:latin typeface="Calibri" pitchFamily="34" charset="0"/>
                <a:ea typeface="Calibri" pitchFamily="34" charset="-122"/>
                <a:cs typeface="Calibri" pitchFamily="34" charset="-120"/>
              </a:rPr>
              <a:t> </a:t>
            </a:r>
            <a:r>
              <a:rPr lang="en-US" sz="1350" b="1" i="1" dirty="0" err="1">
                <a:solidFill>
                  <a:srgbClr val="1E4A7A"/>
                </a:solidFill>
                <a:latin typeface="Calibri" pitchFamily="34" charset="0"/>
                <a:ea typeface="Calibri" pitchFamily="34" charset="-122"/>
                <a:cs typeface="Calibri" pitchFamily="34" charset="-120"/>
              </a:rPr>
              <a:t>el</a:t>
            </a:r>
            <a:r>
              <a:rPr lang="en-US" sz="1350" b="1" i="1" dirty="0">
                <a:solidFill>
                  <a:srgbClr val="1E4A7A"/>
                </a:solidFill>
                <a:latin typeface="Calibri" pitchFamily="34" charset="0"/>
                <a:ea typeface="Calibri" pitchFamily="34" charset="-122"/>
                <a:cs typeface="Calibri" pitchFamily="34" charset="-120"/>
              </a:rPr>
              <a:t> </a:t>
            </a:r>
            <a:r>
              <a:rPr lang="en-US" sz="1350" b="1" i="1" dirty="0" err="1">
                <a:solidFill>
                  <a:srgbClr val="1E4A7A"/>
                </a:solidFill>
                <a:latin typeface="Calibri" pitchFamily="34" charset="0"/>
                <a:ea typeface="Calibri" pitchFamily="34" charset="-122"/>
                <a:cs typeface="Calibri" pitchFamily="34" charset="-120"/>
              </a:rPr>
              <a:t>objetivo</a:t>
            </a:r>
            <a:r>
              <a:rPr lang="en-US" sz="1350" b="1" i="1" dirty="0">
                <a:solidFill>
                  <a:srgbClr val="1E4A7A"/>
                </a:solidFill>
                <a:latin typeface="Calibri" pitchFamily="34" charset="0"/>
                <a:ea typeface="Calibri" pitchFamily="34" charset="-122"/>
                <a:cs typeface="Calibri" pitchFamily="34" charset="-120"/>
              </a:rPr>
              <a:t>. Un día a la vez.</a:t>
            </a:r>
            <a:endParaRPr lang="en-US" sz="1350"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C8A020"/>
          </a:solidFill>
          <a:ln w="12700">
            <a:solidFill>
              <a:srgbClr val="C8A020"/>
            </a:solidFill>
            <a:prstDash val="solid"/>
          </a:ln>
        </p:spPr>
        <p:txBody>
          <a:bodyPr/>
          <a:lstStyle/>
          <a:p>
            <a:endParaRPr lang="es-CL"/>
          </a:p>
        </p:txBody>
      </p:sp>
      <p:sp>
        <p:nvSpPr>
          <p:cNvPr id="3" name="Text 1"/>
          <p:cNvSpPr/>
          <p:nvPr/>
        </p:nvSpPr>
        <p:spPr>
          <a:xfrm>
            <a:off x="411480" y="91440"/>
            <a:ext cx="8229600" cy="201168"/>
          </a:xfrm>
          <a:prstGeom prst="rect">
            <a:avLst/>
          </a:prstGeom>
          <a:noFill/>
          <a:ln/>
        </p:spPr>
        <p:txBody>
          <a:bodyPr wrap="square" rtlCol="0" anchor="ctr"/>
          <a:lstStyle/>
          <a:p>
            <a:pPr marL="0" indent="0">
              <a:buNone/>
            </a:pPr>
            <a:r>
              <a:rPr lang="en-US" sz="900" kern="0" spc="200" dirty="0">
                <a:solidFill>
                  <a:srgbClr val="7A90A8"/>
                </a:solidFill>
                <a:latin typeface="Calibri" pitchFamily="34" charset="0"/>
                <a:ea typeface="Calibri" pitchFamily="34" charset="-122"/>
                <a:cs typeface="Calibri" pitchFamily="34" charset="-120"/>
              </a:rPr>
              <a:t>CVO · RAIRO · REMEMORACIÓN</a:t>
            </a:r>
            <a:endParaRPr lang="en-US" sz="900" dirty="0"/>
          </a:p>
        </p:txBody>
      </p:sp>
      <p:sp>
        <p:nvSpPr>
          <p:cNvPr id="4" name="Shape 2"/>
          <p:cNvSpPr/>
          <p:nvPr/>
        </p:nvSpPr>
        <p:spPr>
          <a:xfrm>
            <a:off x="365760" y="201168"/>
            <a:ext cx="1371600" cy="1371600"/>
          </a:xfrm>
          <a:prstGeom prst="ellipse">
            <a:avLst/>
          </a:prstGeom>
          <a:solidFill>
            <a:srgbClr val="1E4A7A"/>
          </a:solidFill>
          <a:ln w="12700">
            <a:solidFill>
              <a:srgbClr val="1E4A7A"/>
            </a:solidFill>
            <a:prstDash val="solid"/>
          </a:ln>
        </p:spPr>
        <p:txBody>
          <a:bodyPr/>
          <a:lstStyle/>
          <a:p>
            <a:endParaRPr lang="es-CL"/>
          </a:p>
        </p:txBody>
      </p:sp>
      <p:sp>
        <p:nvSpPr>
          <p:cNvPr id="5" name="Text 3"/>
          <p:cNvSpPr/>
          <p:nvPr/>
        </p:nvSpPr>
        <p:spPr>
          <a:xfrm>
            <a:off x="365760" y="201168"/>
            <a:ext cx="1371600" cy="1371600"/>
          </a:xfrm>
          <a:prstGeom prst="rect">
            <a:avLst/>
          </a:prstGeom>
          <a:noFill/>
          <a:ln/>
        </p:spPr>
        <p:txBody>
          <a:bodyPr wrap="square" rtlCol="0" anchor="ctr"/>
          <a:lstStyle/>
          <a:p>
            <a:pPr marL="0" indent="0" algn="ctr">
              <a:buNone/>
            </a:pPr>
            <a:r>
              <a:rPr lang="en-US" sz="4800" b="1" dirty="0">
                <a:solidFill>
                  <a:srgbClr val="FFFFFF"/>
                </a:solidFill>
                <a:latin typeface="Cambria" pitchFamily="34" charset="0"/>
                <a:ea typeface="Cambria" pitchFamily="34" charset="-122"/>
                <a:cs typeface="Cambria" pitchFamily="34" charset="-120"/>
              </a:rPr>
              <a:t>R</a:t>
            </a:r>
            <a:endParaRPr lang="en-US" sz="4800" dirty="0"/>
          </a:p>
        </p:txBody>
      </p:sp>
      <p:sp>
        <p:nvSpPr>
          <p:cNvPr id="6" name="Text 4"/>
          <p:cNvSpPr/>
          <p:nvPr/>
        </p:nvSpPr>
        <p:spPr>
          <a:xfrm>
            <a:off x="1920240" y="246888"/>
            <a:ext cx="6766560" cy="594360"/>
          </a:xfrm>
          <a:prstGeom prst="rect">
            <a:avLst/>
          </a:prstGeom>
          <a:noFill/>
          <a:ln/>
        </p:spPr>
        <p:txBody>
          <a:bodyPr wrap="square" rtlCol="0" anchor="ctr"/>
          <a:lstStyle/>
          <a:p>
            <a:pPr marL="0" indent="0">
              <a:buNone/>
            </a:pPr>
            <a:r>
              <a:rPr lang="en-US" sz="3000" b="1" dirty="0">
                <a:solidFill>
                  <a:srgbClr val="1E4A7A"/>
                </a:solidFill>
                <a:latin typeface="Cambria" pitchFamily="34" charset="0"/>
                <a:ea typeface="Cambria" pitchFamily="34" charset="-122"/>
                <a:cs typeface="Cambria" pitchFamily="34" charset="-120"/>
              </a:rPr>
              <a:t>Rememoración</a:t>
            </a:r>
            <a:endParaRPr lang="en-US" sz="3000" dirty="0"/>
          </a:p>
        </p:txBody>
      </p:sp>
      <p:sp>
        <p:nvSpPr>
          <p:cNvPr id="7" name="Text 5"/>
          <p:cNvSpPr/>
          <p:nvPr/>
        </p:nvSpPr>
        <p:spPr>
          <a:xfrm>
            <a:off x="1920240" y="868680"/>
            <a:ext cx="6766560" cy="320040"/>
          </a:xfrm>
          <a:prstGeom prst="rect">
            <a:avLst/>
          </a:prstGeom>
          <a:noFill/>
          <a:ln/>
        </p:spPr>
        <p:txBody>
          <a:bodyPr wrap="square" rtlCol="0" anchor="ctr"/>
          <a:lstStyle/>
          <a:p>
            <a:pPr marL="0" indent="0">
              <a:buNone/>
            </a:pPr>
            <a:r>
              <a:rPr lang="en-US" sz="1300" i="1" dirty="0">
                <a:solidFill>
                  <a:srgbClr val="7A90A8"/>
                </a:solidFill>
                <a:latin typeface="Calibri" pitchFamily="34" charset="0"/>
                <a:ea typeface="Calibri" pitchFamily="34" charset="-122"/>
                <a:cs typeface="Calibri" pitchFamily="34" charset="-120"/>
              </a:rPr>
              <a:t>Antes de dormir · último paso consciente del ciclo</a:t>
            </a:r>
            <a:endParaRPr lang="en-US" sz="1300" dirty="0"/>
          </a:p>
        </p:txBody>
      </p:sp>
      <p:sp>
        <p:nvSpPr>
          <p:cNvPr id="8" name="Shape 6"/>
          <p:cNvSpPr/>
          <p:nvPr/>
        </p:nvSpPr>
        <p:spPr>
          <a:xfrm>
            <a:off x="365760" y="1664208"/>
            <a:ext cx="8366760" cy="475488"/>
          </a:xfrm>
          <a:prstGeom prst="roundRect">
            <a:avLst>
              <a:gd name="adj" fmla="val 15385"/>
            </a:avLst>
          </a:prstGeom>
          <a:solidFill>
            <a:srgbClr val="E6F1FB"/>
          </a:solidFill>
          <a:ln w="6350">
            <a:solidFill>
              <a:srgbClr val="5A9EE0"/>
            </a:solidFill>
            <a:prstDash val="solid"/>
          </a:ln>
        </p:spPr>
        <p:txBody>
          <a:bodyPr/>
          <a:lstStyle/>
          <a:p>
            <a:endParaRPr lang="es-CL"/>
          </a:p>
        </p:txBody>
      </p:sp>
      <p:sp>
        <p:nvSpPr>
          <p:cNvPr id="9" name="Text 7"/>
          <p:cNvSpPr/>
          <p:nvPr/>
        </p:nvSpPr>
        <p:spPr>
          <a:xfrm>
            <a:off x="548640" y="1737360"/>
            <a:ext cx="8001000" cy="310896"/>
          </a:xfrm>
          <a:prstGeom prst="rect">
            <a:avLst/>
          </a:prstGeom>
          <a:noFill/>
          <a:ln/>
        </p:spPr>
        <p:txBody>
          <a:bodyPr wrap="square" rtlCol="0" anchor="ctr"/>
          <a:lstStyle/>
          <a:p>
            <a:pPr marL="0" indent="0">
              <a:buNone/>
            </a:pPr>
            <a:r>
              <a:rPr lang="en-US" sz="1250" b="1" dirty="0">
                <a:solidFill>
                  <a:srgbClr val="2F66A8"/>
                </a:solidFill>
                <a:latin typeface="Calibri" pitchFamily="34" charset="0"/>
                <a:ea typeface="Calibri" pitchFamily="34" charset="-122"/>
                <a:cs typeface="Calibri" pitchFamily="34" charset="-120"/>
              </a:rPr>
              <a:t>Correlato · Señal pre-sueño endógena para el replay NREM</a:t>
            </a:r>
            <a:endParaRPr lang="en-US" sz="1250" dirty="0"/>
          </a:p>
        </p:txBody>
      </p:sp>
      <p:sp>
        <p:nvSpPr>
          <p:cNvPr id="10" name="Text 8"/>
          <p:cNvSpPr/>
          <p:nvPr/>
        </p:nvSpPr>
        <p:spPr>
          <a:xfrm>
            <a:off x="365760" y="2249424"/>
            <a:ext cx="8366760" cy="1417320"/>
          </a:xfrm>
          <a:prstGeom prst="rect">
            <a:avLst/>
          </a:prstGeom>
          <a:noFill/>
          <a:ln/>
        </p:spPr>
        <p:txBody>
          <a:bodyPr wrap="square" rtlCol="0" anchor="ctr"/>
          <a:lstStyle/>
          <a:p>
            <a:pPr marL="0" indent="0">
              <a:lnSpc>
                <a:spcPct val="150000"/>
              </a:lnSpc>
              <a:buNone/>
            </a:pPr>
            <a:r>
              <a:rPr lang="en-US" sz="1400" dirty="0">
                <a:solidFill>
                  <a:srgbClr val="1A2A40"/>
                </a:solidFill>
                <a:latin typeface="Calibri" pitchFamily="34" charset="0"/>
                <a:ea typeface="Calibri" pitchFamily="34" charset="-122"/>
                <a:cs typeface="Calibri" pitchFamily="34" charset="-120"/>
              </a:rPr>
              <a:t>La activación deliberada de la Idea Madre — con sus cuatro lenguajes — justo antes del sueño eleva la probabilidad de que ese contenido sea seleccionado por el hipocampo para su replay NREM esa noche. No hay intervención durante el sueño. La señal es interna y voluntaria. Aquí la secuencia desconecta.</a:t>
            </a:r>
            <a:endParaRPr lang="en-US" sz="1400" dirty="0"/>
          </a:p>
        </p:txBody>
      </p:sp>
      <p:sp>
        <p:nvSpPr>
          <p:cNvPr id="11" name="Shape 9"/>
          <p:cNvSpPr/>
          <p:nvPr/>
        </p:nvSpPr>
        <p:spPr>
          <a:xfrm>
            <a:off x="365760" y="3767328"/>
            <a:ext cx="8366760" cy="1024128"/>
          </a:xfrm>
          <a:prstGeom prst="roundRect">
            <a:avLst>
              <a:gd name="adj" fmla="val 7143"/>
            </a:avLst>
          </a:prstGeom>
          <a:solidFill>
            <a:srgbClr val="FFFFFF"/>
          </a:solidFill>
          <a:ln w="6350">
            <a:solidFill>
              <a:srgbClr val="2F66A8"/>
            </a:solidFill>
            <a:prstDash val="solid"/>
          </a:ln>
          <a:effectLst>
            <a:outerShdw blurRad="101600" dist="25400" dir="2700000" algn="bl" rotWithShape="0">
              <a:srgbClr val="000000">
                <a:alpha val="10000"/>
              </a:srgbClr>
            </a:outerShdw>
          </a:effectLst>
        </p:spPr>
        <p:txBody>
          <a:bodyPr/>
          <a:lstStyle/>
          <a:p>
            <a:endParaRPr lang="es-CL"/>
          </a:p>
        </p:txBody>
      </p:sp>
      <p:sp>
        <p:nvSpPr>
          <p:cNvPr id="12" name="Text 10"/>
          <p:cNvSpPr/>
          <p:nvPr/>
        </p:nvSpPr>
        <p:spPr>
          <a:xfrm>
            <a:off x="566928" y="3858768"/>
            <a:ext cx="1463040" cy="292608"/>
          </a:xfrm>
          <a:prstGeom prst="rect">
            <a:avLst/>
          </a:prstGeom>
          <a:noFill/>
          <a:ln/>
        </p:spPr>
        <p:txBody>
          <a:bodyPr wrap="square" rtlCol="0" anchor="ctr"/>
          <a:lstStyle/>
          <a:p>
            <a:pPr marL="0" indent="0">
              <a:buNone/>
            </a:pPr>
            <a:r>
              <a:rPr lang="en-US" sz="1050" b="1" kern="0" spc="50" dirty="0">
                <a:solidFill>
                  <a:srgbClr val="7A90A8"/>
                </a:solidFill>
                <a:latin typeface="Calibri" pitchFamily="34" charset="0"/>
                <a:ea typeface="Calibri" pitchFamily="34" charset="-122"/>
                <a:cs typeface="Calibri" pitchFamily="34" charset="-120"/>
              </a:rPr>
              <a:t>En la práctica</a:t>
            </a:r>
            <a:endParaRPr lang="en-US" sz="1050" dirty="0"/>
          </a:p>
        </p:txBody>
      </p:sp>
      <p:sp>
        <p:nvSpPr>
          <p:cNvPr id="13" name="Text 11"/>
          <p:cNvSpPr/>
          <p:nvPr/>
        </p:nvSpPr>
        <p:spPr>
          <a:xfrm>
            <a:off x="411480" y="4169664"/>
            <a:ext cx="8321040" cy="502920"/>
          </a:xfrm>
          <a:prstGeom prst="rect">
            <a:avLst/>
          </a:prstGeom>
          <a:noFill/>
          <a:ln/>
        </p:spPr>
        <p:txBody>
          <a:bodyPr wrap="square" rtlCol="0" anchor="ctr"/>
          <a:lstStyle/>
          <a:p>
            <a:r>
              <a:rPr lang="en-US" sz="1350" b="1" i="1" dirty="0">
                <a:solidFill>
                  <a:srgbClr val="1E4A7A"/>
                </a:solidFill>
                <a:latin typeface="Calibri" pitchFamily="34" charset="0"/>
                <a:ea typeface="Calibri" pitchFamily="34" charset="-122"/>
                <a:cs typeface="Calibri" pitchFamily="34" charset="-120"/>
              </a:rPr>
              <a:t>La persona </a:t>
            </a:r>
            <a:r>
              <a:rPr lang="en-US" sz="1350" b="1" i="1" dirty="0" err="1">
                <a:solidFill>
                  <a:srgbClr val="1E4A7A"/>
                </a:solidFill>
                <a:latin typeface="Calibri" pitchFamily="34" charset="0"/>
                <a:ea typeface="Calibri" pitchFamily="34" charset="-122"/>
                <a:cs typeface="Calibri" pitchFamily="34" charset="-120"/>
              </a:rPr>
              <a:t>rememora</a:t>
            </a:r>
            <a:r>
              <a:rPr lang="en-US" sz="1350" b="1" i="1" dirty="0">
                <a:solidFill>
                  <a:srgbClr val="1E4A7A"/>
                </a:solidFill>
                <a:latin typeface="Calibri" pitchFamily="34" charset="0"/>
                <a:ea typeface="Calibri" pitchFamily="34" charset="-122"/>
                <a:cs typeface="Calibri" pitchFamily="34" charset="-120"/>
              </a:rPr>
              <a:t> </a:t>
            </a:r>
            <a:r>
              <a:rPr lang="en-US" sz="1350" b="1" i="1" dirty="0" err="1">
                <a:solidFill>
                  <a:srgbClr val="1E4A7A"/>
                </a:solidFill>
                <a:latin typeface="Calibri" pitchFamily="34" charset="0"/>
                <a:ea typeface="Calibri" pitchFamily="34" charset="-122"/>
                <a:cs typeface="Calibri" pitchFamily="34" charset="-120"/>
              </a:rPr>
              <a:t>en</a:t>
            </a:r>
            <a:r>
              <a:rPr lang="en-US" sz="1350" b="1" i="1" dirty="0">
                <a:solidFill>
                  <a:srgbClr val="1E4A7A"/>
                </a:solidFill>
                <a:latin typeface="Calibri" pitchFamily="34" charset="0"/>
                <a:ea typeface="Calibri" pitchFamily="34" charset="-122"/>
                <a:cs typeface="Calibri" pitchFamily="34" charset="-120"/>
              </a:rPr>
              <a:t> </a:t>
            </a:r>
            <a:r>
              <a:rPr lang="en-US" sz="1350" b="1" i="1" dirty="0" err="1">
                <a:solidFill>
                  <a:srgbClr val="1E4A7A"/>
                </a:solidFill>
                <a:latin typeface="Calibri" pitchFamily="34" charset="0"/>
                <a:ea typeface="Calibri" pitchFamily="34" charset="-122"/>
                <a:cs typeface="Calibri" pitchFamily="34" charset="-120"/>
              </a:rPr>
              <a:t>el</a:t>
            </a:r>
            <a:r>
              <a:rPr lang="en-US" sz="1350" b="1" i="1" dirty="0">
                <a:solidFill>
                  <a:srgbClr val="1E4A7A"/>
                </a:solidFill>
                <a:latin typeface="Calibri" pitchFamily="34" charset="0"/>
                <a:ea typeface="Calibri" pitchFamily="34" charset="-122"/>
                <a:cs typeface="Calibri" pitchFamily="34" charset="-120"/>
              </a:rPr>
              <a:t> </a:t>
            </a:r>
            <a:r>
              <a:rPr lang="en-US" sz="1350" b="1" i="1" dirty="0" err="1">
                <a:solidFill>
                  <a:srgbClr val="1E4A7A"/>
                </a:solidFill>
                <a:latin typeface="Calibri" pitchFamily="34" charset="0"/>
                <a:ea typeface="Calibri" pitchFamily="34" charset="-122"/>
                <a:cs typeface="Calibri" pitchFamily="34" charset="-120"/>
              </a:rPr>
              <a:t>momento</a:t>
            </a:r>
            <a:r>
              <a:rPr lang="en-US" sz="1350" b="1" i="1" dirty="0">
                <a:solidFill>
                  <a:srgbClr val="1E4A7A"/>
                </a:solidFill>
                <a:latin typeface="Calibri" pitchFamily="34" charset="0"/>
                <a:ea typeface="Calibri" pitchFamily="34" charset="-122"/>
                <a:cs typeface="Calibri" pitchFamily="34" charset="-120"/>
              </a:rPr>
              <a:t> </a:t>
            </a:r>
            <a:r>
              <a:rPr lang="en-US" sz="1350" b="1" i="1" dirty="0" err="1">
                <a:solidFill>
                  <a:srgbClr val="1E4A7A"/>
                </a:solidFill>
                <a:latin typeface="Calibri" pitchFamily="34" charset="0"/>
                <a:ea typeface="Calibri" pitchFamily="34" charset="-122"/>
                <a:cs typeface="Calibri" pitchFamily="34" charset="-120"/>
              </a:rPr>
              <a:t>hipnagógico</a:t>
            </a:r>
            <a:r>
              <a:rPr lang="en-US" sz="1350" b="1" i="1" dirty="0">
                <a:solidFill>
                  <a:srgbClr val="1E4A7A"/>
                </a:solidFill>
                <a:latin typeface="Calibri" pitchFamily="34" charset="0"/>
                <a:ea typeface="Calibri" pitchFamily="34" charset="-122"/>
                <a:cs typeface="Calibri" pitchFamily="34" charset="-120"/>
              </a:rPr>
              <a:t> y se </a:t>
            </a:r>
            <a:r>
              <a:rPr lang="en-US" sz="1350" b="1" i="1" dirty="0" err="1">
                <a:solidFill>
                  <a:srgbClr val="1E4A7A"/>
                </a:solidFill>
                <a:latin typeface="Calibri" pitchFamily="34" charset="0"/>
                <a:ea typeface="Calibri" pitchFamily="34" charset="-122"/>
                <a:cs typeface="Calibri" pitchFamily="34" charset="-120"/>
              </a:rPr>
              <a:t>duerme</a:t>
            </a:r>
            <a:r>
              <a:rPr lang="en-US" sz="1350" b="1" i="1" dirty="0">
                <a:solidFill>
                  <a:srgbClr val="1E4A7A"/>
                </a:solidFill>
                <a:latin typeface="Calibri" pitchFamily="34" charset="0"/>
                <a:ea typeface="Calibri" pitchFamily="34" charset="-122"/>
                <a:cs typeface="Calibri" pitchFamily="34" charset="-120"/>
              </a:rPr>
              <a:t> </a:t>
            </a:r>
            <a:r>
              <a:rPr lang="en-US" sz="1350" b="1" i="1" dirty="0" err="1">
                <a:solidFill>
                  <a:srgbClr val="1E4A7A"/>
                </a:solidFill>
                <a:latin typeface="Calibri" pitchFamily="34" charset="0"/>
                <a:ea typeface="Calibri" pitchFamily="34" charset="-122"/>
                <a:cs typeface="Calibri" pitchFamily="34" charset="-120"/>
              </a:rPr>
              <a:t>plácidamente</a:t>
            </a:r>
            <a:r>
              <a:rPr lang="en-US" sz="1350" b="1" i="1" dirty="0">
                <a:solidFill>
                  <a:srgbClr val="1E4A7A"/>
                </a:solidFill>
                <a:latin typeface="Calibri" pitchFamily="34" charset="0"/>
                <a:ea typeface="Calibri" pitchFamily="34" charset="-122"/>
                <a:cs typeface="Calibri" pitchFamily="34" charset="-120"/>
              </a:rPr>
              <a:t>. La </a:t>
            </a:r>
            <a:r>
              <a:rPr lang="en-US" sz="1350" b="1" i="1" dirty="0" err="1">
                <a:solidFill>
                  <a:srgbClr val="1E4A7A"/>
                </a:solidFill>
                <a:latin typeface="Calibri" pitchFamily="34" charset="0"/>
                <a:ea typeface="Calibri" pitchFamily="34" charset="-122"/>
                <a:cs typeface="Calibri" pitchFamily="34" charset="-120"/>
              </a:rPr>
              <a:t>secuencia</a:t>
            </a:r>
            <a:r>
              <a:rPr lang="en-US" sz="1350" b="1" i="1" dirty="0">
                <a:solidFill>
                  <a:srgbClr val="1E4A7A"/>
                </a:solidFill>
                <a:latin typeface="Calibri" pitchFamily="34" charset="0"/>
                <a:ea typeface="Calibri" pitchFamily="34" charset="-122"/>
                <a:cs typeface="Calibri" pitchFamily="34" charset="-120"/>
              </a:rPr>
              <a:t> </a:t>
            </a:r>
            <a:r>
              <a:rPr lang="en-US" sz="1350" b="1" i="1" dirty="0" err="1">
                <a:solidFill>
                  <a:srgbClr val="1E4A7A"/>
                </a:solidFill>
                <a:latin typeface="Calibri" pitchFamily="34" charset="0"/>
                <a:ea typeface="Calibri" pitchFamily="34" charset="-122"/>
                <a:cs typeface="Calibri" pitchFamily="34" charset="-120"/>
              </a:rPr>
              <a:t>entrega</a:t>
            </a:r>
            <a:r>
              <a:rPr lang="en-US" sz="1350" b="1" i="1" dirty="0">
                <a:solidFill>
                  <a:srgbClr val="1E4A7A"/>
                </a:solidFill>
                <a:latin typeface="Calibri" pitchFamily="34" charset="0"/>
                <a:ea typeface="Calibri" pitchFamily="34" charset="-122"/>
                <a:cs typeface="Calibri" pitchFamily="34" charset="-120"/>
              </a:rPr>
              <a:t> </a:t>
            </a:r>
            <a:r>
              <a:rPr lang="en-US" sz="1350" b="1" i="1" dirty="0" err="1">
                <a:solidFill>
                  <a:srgbClr val="1E4A7A"/>
                </a:solidFill>
                <a:latin typeface="Calibri" pitchFamily="34" charset="0"/>
                <a:ea typeface="Calibri" pitchFamily="34" charset="-122"/>
                <a:cs typeface="Calibri" pitchFamily="34" charset="-120"/>
              </a:rPr>
              <a:t>el</a:t>
            </a:r>
            <a:r>
              <a:rPr lang="en-US" sz="1350" b="1" i="1" dirty="0">
                <a:solidFill>
                  <a:srgbClr val="1E4A7A"/>
                </a:solidFill>
                <a:latin typeface="Calibri" pitchFamily="34" charset="0"/>
                <a:ea typeface="Calibri" pitchFamily="34" charset="-122"/>
                <a:cs typeface="Calibri" pitchFamily="34" charset="-120"/>
              </a:rPr>
              <a:t> control al </a:t>
            </a:r>
            <a:r>
              <a:rPr lang="en-US" sz="1350" b="1" i="1" dirty="0" err="1">
                <a:solidFill>
                  <a:srgbClr val="1E4A7A"/>
                </a:solidFill>
                <a:latin typeface="Calibri" pitchFamily="34" charset="0"/>
                <a:ea typeface="Calibri" pitchFamily="34" charset="-122"/>
                <a:cs typeface="Calibri" pitchFamily="34" charset="-120"/>
              </a:rPr>
              <a:t>procesamiento</a:t>
            </a:r>
            <a:r>
              <a:rPr lang="en-US" sz="1350" b="1" i="1" dirty="0">
                <a:solidFill>
                  <a:srgbClr val="1E4A7A"/>
                </a:solidFill>
                <a:latin typeface="Calibri" pitchFamily="34" charset="0"/>
                <a:ea typeface="Calibri" pitchFamily="34" charset="-122"/>
                <a:cs typeface="Calibri" pitchFamily="34" charset="-120"/>
              </a:rPr>
              <a:t> offline para </a:t>
            </a:r>
            <a:r>
              <a:rPr lang="en-US" sz="1350" b="1" i="1" dirty="0" err="1">
                <a:solidFill>
                  <a:srgbClr val="1E4A7A"/>
                </a:solidFill>
                <a:latin typeface="Calibri" pitchFamily="34" charset="0"/>
                <a:ea typeface="Calibri" pitchFamily="34" charset="-122"/>
                <a:cs typeface="Calibri" pitchFamily="34" charset="-120"/>
              </a:rPr>
              <a:t>que</a:t>
            </a:r>
            <a:r>
              <a:rPr lang="en-US" sz="1350" b="1" i="1" dirty="0">
                <a:solidFill>
                  <a:srgbClr val="1E4A7A"/>
                </a:solidFill>
                <a:latin typeface="Calibri" pitchFamily="34" charset="0"/>
                <a:ea typeface="Calibri" pitchFamily="34" charset="-122"/>
                <a:cs typeface="Calibri" pitchFamily="34" charset="-120"/>
              </a:rPr>
              <a:t> </a:t>
            </a:r>
            <a:r>
              <a:rPr lang="en-US" sz="1350" b="1" i="1" dirty="0" err="1">
                <a:solidFill>
                  <a:srgbClr val="1E4A7A"/>
                </a:solidFill>
                <a:latin typeface="Calibri" pitchFamily="34" charset="0"/>
                <a:ea typeface="Calibri" pitchFamily="34" charset="-122"/>
                <a:cs typeface="Calibri" pitchFamily="34" charset="-120"/>
              </a:rPr>
              <a:t>el</a:t>
            </a:r>
            <a:r>
              <a:rPr lang="en-US" sz="1350" b="1" i="1" dirty="0">
                <a:solidFill>
                  <a:srgbClr val="1E4A7A"/>
                </a:solidFill>
                <a:latin typeface="Calibri" pitchFamily="34" charset="0"/>
                <a:ea typeface="Calibri" pitchFamily="34" charset="-122"/>
                <a:cs typeface="Calibri" pitchFamily="34" charset="-120"/>
              </a:rPr>
              <a:t> </a:t>
            </a:r>
            <a:r>
              <a:rPr lang="en-US" sz="1350" b="1" i="1" dirty="0" err="1">
                <a:solidFill>
                  <a:srgbClr val="1E4A7A"/>
                </a:solidFill>
                <a:latin typeface="Calibri" pitchFamily="34" charset="0"/>
                <a:ea typeface="Calibri" pitchFamily="34" charset="-122"/>
                <a:cs typeface="Calibri" pitchFamily="34" charset="-120"/>
              </a:rPr>
              <a:t>cerebro</a:t>
            </a:r>
            <a:r>
              <a:rPr lang="en-US" sz="1350" b="1" i="1" dirty="0">
                <a:solidFill>
                  <a:srgbClr val="1E4A7A"/>
                </a:solidFill>
                <a:latin typeface="Calibri" pitchFamily="34" charset="0"/>
                <a:ea typeface="Calibri" pitchFamily="34" charset="-122"/>
                <a:cs typeface="Calibri" pitchFamily="34" charset="-120"/>
              </a:rPr>
              <a:t> </a:t>
            </a:r>
            <a:r>
              <a:rPr lang="en-US" sz="1350" b="1" i="1" dirty="0" err="1">
                <a:solidFill>
                  <a:srgbClr val="1E4A7A"/>
                </a:solidFill>
                <a:latin typeface="Calibri" pitchFamily="34" charset="0"/>
                <a:ea typeface="Calibri" pitchFamily="34" charset="-122"/>
                <a:cs typeface="Calibri" pitchFamily="34" charset="-120"/>
              </a:rPr>
              <a:t>dormido</a:t>
            </a:r>
            <a:r>
              <a:rPr lang="en-US" sz="1350" b="1" i="1" dirty="0">
                <a:solidFill>
                  <a:srgbClr val="1E4A7A"/>
                </a:solidFill>
                <a:latin typeface="Calibri" pitchFamily="34" charset="0"/>
                <a:ea typeface="Calibri" pitchFamily="34" charset="-122"/>
                <a:cs typeface="Calibri" pitchFamily="34" charset="-120"/>
              </a:rPr>
              <a:t> continue </a:t>
            </a:r>
            <a:r>
              <a:rPr lang="en-US" sz="1350" b="1" i="1" dirty="0" err="1">
                <a:solidFill>
                  <a:srgbClr val="1E4A7A"/>
                </a:solidFill>
                <a:latin typeface="Calibri" pitchFamily="34" charset="0"/>
                <a:ea typeface="Calibri" pitchFamily="34" charset="-122"/>
                <a:cs typeface="Calibri" pitchFamily="34" charset="-120"/>
              </a:rPr>
              <a:t>el</a:t>
            </a:r>
            <a:r>
              <a:rPr lang="en-US" sz="1350" b="1" i="1" dirty="0">
                <a:solidFill>
                  <a:srgbClr val="1E4A7A"/>
                </a:solidFill>
                <a:latin typeface="Calibri" pitchFamily="34" charset="0"/>
                <a:ea typeface="Calibri" pitchFamily="34" charset="-122"/>
                <a:cs typeface="Calibri" pitchFamily="34" charset="-120"/>
              </a:rPr>
              <a:t> </a:t>
            </a:r>
            <a:r>
              <a:rPr lang="en-US" sz="1350" b="1" i="1" dirty="0" err="1">
                <a:solidFill>
                  <a:srgbClr val="1E4A7A"/>
                </a:solidFill>
                <a:latin typeface="Calibri" pitchFamily="34" charset="0"/>
                <a:ea typeface="Calibri" pitchFamily="34" charset="-122"/>
                <a:cs typeface="Calibri" pitchFamily="34" charset="-120"/>
              </a:rPr>
              <a:t>procesamiento</a:t>
            </a:r>
            <a:r>
              <a:rPr lang="en-US" sz="1350" b="1" i="1" dirty="0">
                <a:solidFill>
                  <a:srgbClr val="1E4A7A"/>
                </a:solidFill>
                <a:latin typeface="Calibri" pitchFamily="34" charset="0"/>
                <a:ea typeface="Calibri" pitchFamily="34" charset="-122"/>
                <a:cs typeface="Calibri" pitchFamily="34" charset="-120"/>
              </a:rPr>
              <a:t> </a:t>
            </a:r>
            <a:r>
              <a:rPr lang="en-US" sz="1350" b="1" i="1" dirty="0" err="1">
                <a:solidFill>
                  <a:srgbClr val="1E4A7A"/>
                </a:solidFill>
                <a:latin typeface="Calibri" pitchFamily="34" charset="0"/>
                <a:ea typeface="Calibri" pitchFamily="34" charset="-122"/>
                <a:cs typeface="Calibri" pitchFamily="34" charset="-120"/>
              </a:rPr>
              <a:t>en</a:t>
            </a:r>
            <a:r>
              <a:rPr lang="en-US" sz="1350" b="1" i="1" dirty="0">
                <a:solidFill>
                  <a:srgbClr val="1E4A7A"/>
                </a:solidFill>
                <a:latin typeface="Calibri" pitchFamily="34" charset="0"/>
                <a:ea typeface="Calibri" pitchFamily="34" charset="-122"/>
                <a:cs typeface="Calibri" pitchFamily="34" charset="-120"/>
              </a:rPr>
              <a:t> </a:t>
            </a:r>
            <a:r>
              <a:rPr lang="en-US" sz="1350" b="1" i="1" dirty="0" err="1">
                <a:solidFill>
                  <a:srgbClr val="1E4A7A"/>
                </a:solidFill>
                <a:latin typeface="Calibri" pitchFamily="34" charset="0"/>
                <a:ea typeface="Calibri" pitchFamily="34" charset="-122"/>
                <a:cs typeface="Calibri" pitchFamily="34" charset="-120"/>
              </a:rPr>
              <a:t>una</a:t>
            </a:r>
            <a:r>
              <a:rPr lang="en-US" sz="1350" b="1" i="1" dirty="0">
                <a:solidFill>
                  <a:srgbClr val="1E4A7A"/>
                </a:solidFill>
                <a:latin typeface="Calibri" pitchFamily="34" charset="0"/>
                <a:ea typeface="Calibri" pitchFamily="34" charset="-122"/>
                <a:cs typeface="Calibri" pitchFamily="34" charset="-120"/>
              </a:rPr>
              <a:t> </a:t>
            </a:r>
            <a:r>
              <a:rPr lang="en-US" sz="1350" b="1" i="1" dirty="0" err="1">
                <a:solidFill>
                  <a:srgbClr val="1E4A7A"/>
                </a:solidFill>
                <a:latin typeface="Calibri" pitchFamily="34" charset="0"/>
                <a:ea typeface="Calibri" pitchFamily="34" charset="-122"/>
                <a:cs typeface="Calibri" pitchFamily="34" charset="-120"/>
              </a:rPr>
              <a:t>modalidad</a:t>
            </a:r>
            <a:r>
              <a:rPr lang="en-US" sz="1350" b="1" i="1" dirty="0">
                <a:solidFill>
                  <a:srgbClr val="1E4A7A"/>
                </a:solidFill>
                <a:latin typeface="Calibri" pitchFamily="34" charset="0"/>
                <a:ea typeface="Calibri" pitchFamily="34" charset="-122"/>
                <a:cs typeface="Calibri" pitchFamily="34" charset="-120"/>
              </a:rPr>
              <a:t> no conciente.</a:t>
            </a:r>
            <a:endParaRPr lang="en-US" sz="1350"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C8A020"/>
          </a:solidFill>
          <a:ln w="12700">
            <a:solidFill>
              <a:srgbClr val="C8A020"/>
            </a:solidFill>
            <a:prstDash val="solid"/>
          </a:ln>
        </p:spPr>
        <p:txBody>
          <a:bodyPr/>
          <a:lstStyle/>
          <a:p>
            <a:endParaRPr lang="es-CL"/>
          </a:p>
        </p:txBody>
      </p:sp>
      <p:sp>
        <p:nvSpPr>
          <p:cNvPr id="3" name="Text 1"/>
          <p:cNvSpPr/>
          <p:nvPr/>
        </p:nvSpPr>
        <p:spPr>
          <a:xfrm>
            <a:off x="411480" y="91440"/>
            <a:ext cx="8229600" cy="201168"/>
          </a:xfrm>
          <a:prstGeom prst="rect">
            <a:avLst/>
          </a:prstGeom>
          <a:noFill/>
          <a:ln/>
        </p:spPr>
        <p:txBody>
          <a:bodyPr wrap="square" rtlCol="0" anchor="ctr"/>
          <a:lstStyle/>
          <a:p>
            <a:pPr marL="0" indent="0">
              <a:buNone/>
            </a:pPr>
            <a:r>
              <a:rPr lang="en-US" sz="900" kern="0" spc="200" dirty="0">
                <a:solidFill>
                  <a:srgbClr val="7A90A8"/>
                </a:solidFill>
                <a:latin typeface="Calibri" pitchFamily="34" charset="0"/>
                <a:ea typeface="Calibri" pitchFamily="34" charset="-122"/>
                <a:cs typeface="Calibri" pitchFamily="34" charset="-120"/>
              </a:rPr>
              <a:t>CVO · RAIRO · OFFLINE</a:t>
            </a:r>
            <a:endParaRPr lang="en-US" sz="900" dirty="0"/>
          </a:p>
        </p:txBody>
      </p:sp>
      <p:sp>
        <p:nvSpPr>
          <p:cNvPr id="4" name="Shape 2"/>
          <p:cNvSpPr/>
          <p:nvPr/>
        </p:nvSpPr>
        <p:spPr>
          <a:xfrm>
            <a:off x="365760" y="201168"/>
            <a:ext cx="1371600" cy="1371600"/>
          </a:xfrm>
          <a:prstGeom prst="ellipse">
            <a:avLst/>
          </a:prstGeom>
          <a:solidFill>
            <a:srgbClr val="C8A020"/>
          </a:solidFill>
          <a:ln w="12700">
            <a:solidFill>
              <a:srgbClr val="C8A020"/>
            </a:solidFill>
            <a:prstDash val="solid"/>
          </a:ln>
        </p:spPr>
        <p:txBody>
          <a:bodyPr/>
          <a:lstStyle/>
          <a:p>
            <a:endParaRPr lang="es-CL"/>
          </a:p>
        </p:txBody>
      </p:sp>
      <p:sp>
        <p:nvSpPr>
          <p:cNvPr id="5" name="Text 3"/>
          <p:cNvSpPr/>
          <p:nvPr/>
        </p:nvSpPr>
        <p:spPr>
          <a:xfrm>
            <a:off x="365760" y="201168"/>
            <a:ext cx="1371600" cy="1371600"/>
          </a:xfrm>
          <a:prstGeom prst="rect">
            <a:avLst/>
          </a:prstGeom>
          <a:noFill/>
          <a:ln/>
        </p:spPr>
        <p:txBody>
          <a:bodyPr wrap="square" rtlCol="0" anchor="ctr"/>
          <a:lstStyle/>
          <a:p>
            <a:pPr marL="0" indent="0" algn="ctr">
              <a:buNone/>
            </a:pPr>
            <a:r>
              <a:rPr lang="en-US" sz="4800" b="1" dirty="0">
                <a:solidFill>
                  <a:srgbClr val="1E4A7A"/>
                </a:solidFill>
                <a:latin typeface="Cambria" pitchFamily="34" charset="0"/>
                <a:ea typeface="Cambria" pitchFamily="34" charset="-122"/>
                <a:cs typeface="Cambria" pitchFamily="34" charset="-120"/>
              </a:rPr>
              <a:t>O</a:t>
            </a:r>
            <a:endParaRPr lang="en-US" sz="4800" dirty="0"/>
          </a:p>
        </p:txBody>
      </p:sp>
      <p:sp>
        <p:nvSpPr>
          <p:cNvPr id="6" name="Text 4"/>
          <p:cNvSpPr/>
          <p:nvPr/>
        </p:nvSpPr>
        <p:spPr>
          <a:xfrm>
            <a:off x="1920240" y="246888"/>
            <a:ext cx="6766560" cy="594360"/>
          </a:xfrm>
          <a:prstGeom prst="rect">
            <a:avLst/>
          </a:prstGeom>
          <a:noFill/>
          <a:ln/>
        </p:spPr>
        <p:txBody>
          <a:bodyPr wrap="square" rtlCol="0" anchor="ctr"/>
          <a:lstStyle/>
          <a:p>
            <a:pPr marL="0" indent="0">
              <a:buNone/>
            </a:pPr>
            <a:r>
              <a:rPr lang="en-US" sz="3000" b="1" dirty="0">
                <a:solidFill>
                  <a:srgbClr val="1E4A7A"/>
                </a:solidFill>
                <a:latin typeface="Cambria" pitchFamily="34" charset="0"/>
                <a:ea typeface="Cambria" pitchFamily="34" charset="-122"/>
                <a:cs typeface="Cambria" pitchFamily="34" charset="-120"/>
              </a:rPr>
              <a:t>Offline</a:t>
            </a:r>
            <a:endParaRPr lang="en-US" sz="3000" dirty="0"/>
          </a:p>
        </p:txBody>
      </p:sp>
      <p:sp>
        <p:nvSpPr>
          <p:cNvPr id="7" name="Text 5"/>
          <p:cNvSpPr/>
          <p:nvPr/>
        </p:nvSpPr>
        <p:spPr>
          <a:xfrm>
            <a:off x="1920240" y="868680"/>
            <a:ext cx="6766560" cy="320040"/>
          </a:xfrm>
          <a:prstGeom prst="rect">
            <a:avLst/>
          </a:prstGeom>
          <a:noFill/>
          <a:ln/>
        </p:spPr>
        <p:txBody>
          <a:bodyPr wrap="square" rtlCol="0" anchor="ctr"/>
          <a:lstStyle/>
          <a:p>
            <a:pPr marL="0" indent="0">
              <a:buNone/>
            </a:pPr>
            <a:r>
              <a:rPr lang="en-US" sz="1300" i="1" dirty="0">
                <a:solidFill>
                  <a:srgbClr val="7A90A8"/>
                </a:solidFill>
                <a:latin typeface="Calibri" pitchFamily="34" charset="0"/>
                <a:ea typeface="Calibri" pitchFamily="34" charset="-122"/>
                <a:cs typeface="Calibri" pitchFamily="34" charset="-120"/>
              </a:rPr>
              <a:t>Durante el sueño · procesamiento no consciente</a:t>
            </a:r>
            <a:endParaRPr lang="en-US" sz="1300" dirty="0"/>
          </a:p>
        </p:txBody>
      </p:sp>
      <p:sp>
        <p:nvSpPr>
          <p:cNvPr id="8" name="Shape 6"/>
          <p:cNvSpPr/>
          <p:nvPr/>
        </p:nvSpPr>
        <p:spPr>
          <a:xfrm>
            <a:off x="365760" y="1664208"/>
            <a:ext cx="8366760" cy="475488"/>
          </a:xfrm>
          <a:prstGeom prst="roundRect">
            <a:avLst>
              <a:gd name="adj" fmla="val 15385"/>
            </a:avLst>
          </a:prstGeom>
          <a:solidFill>
            <a:srgbClr val="FAF3D8"/>
          </a:solidFill>
          <a:ln w="6350">
            <a:solidFill>
              <a:srgbClr val="C8A020"/>
            </a:solidFill>
            <a:prstDash val="solid"/>
          </a:ln>
        </p:spPr>
        <p:txBody>
          <a:bodyPr/>
          <a:lstStyle/>
          <a:p>
            <a:endParaRPr lang="es-CL"/>
          </a:p>
        </p:txBody>
      </p:sp>
      <p:sp>
        <p:nvSpPr>
          <p:cNvPr id="9" name="Text 7"/>
          <p:cNvSpPr/>
          <p:nvPr/>
        </p:nvSpPr>
        <p:spPr>
          <a:xfrm>
            <a:off x="548640" y="1737360"/>
            <a:ext cx="8001000" cy="310896"/>
          </a:xfrm>
          <a:prstGeom prst="rect">
            <a:avLst/>
          </a:prstGeom>
          <a:noFill/>
          <a:ln/>
        </p:spPr>
        <p:txBody>
          <a:bodyPr wrap="square" rtlCol="0" anchor="ctr"/>
          <a:lstStyle/>
          <a:p>
            <a:pPr marL="0" indent="0">
              <a:buNone/>
            </a:pPr>
            <a:r>
              <a:rPr lang="en-US" sz="1250" b="1" dirty="0">
                <a:solidFill>
                  <a:srgbClr val="C8A020"/>
                </a:solidFill>
                <a:latin typeface="Calibri" pitchFamily="34" charset="0"/>
                <a:ea typeface="Calibri" pitchFamily="34" charset="-122"/>
                <a:cs typeface="Calibri" pitchFamily="34" charset="-120"/>
              </a:rPr>
              <a:t>Correlato · ASC + AIGM + SHY actúan en secuencia</a:t>
            </a:r>
            <a:endParaRPr lang="en-US" sz="1250" dirty="0"/>
          </a:p>
        </p:txBody>
      </p:sp>
      <p:sp>
        <p:nvSpPr>
          <p:cNvPr id="10" name="Text 8"/>
          <p:cNvSpPr/>
          <p:nvPr/>
        </p:nvSpPr>
        <p:spPr>
          <a:xfrm>
            <a:off x="365760" y="2249424"/>
            <a:ext cx="8366760" cy="1417320"/>
          </a:xfrm>
          <a:prstGeom prst="rect">
            <a:avLst/>
          </a:prstGeom>
          <a:noFill/>
          <a:ln/>
        </p:spPr>
        <p:txBody>
          <a:bodyPr wrap="square" rtlCol="0" anchor="ctr"/>
          <a:lstStyle/>
          <a:p>
            <a:pPr marL="0" indent="0">
              <a:lnSpc>
                <a:spcPct val="150000"/>
              </a:lnSpc>
              <a:buNone/>
            </a:pPr>
            <a:r>
              <a:rPr lang="en-US" sz="1400" dirty="0">
                <a:solidFill>
                  <a:srgbClr val="1A2A40"/>
                </a:solidFill>
                <a:latin typeface="Calibri" pitchFamily="34" charset="0"/>
                <a:ea typeface="Calibri" pitchFamily="34" charset="-122"/>
                <a:cs typeface="Calibri" pitchFamily="34" charset="-120"/>
              </a:rPr>
              <a:t>El ASC transfiere la huella del hipocampo al neocórtex. El AIGM protege el proceso del input externo. La SHY consolida lo codificado con intensidad y poda el ruido. La DMN puede generar conexiones e insight. Todo ocurre naturalmente. Es la secuencia recursiva activada de manera consciente y deliberada la que preparó el terreno.</a:t>
            </a:r>
            <a:endParaRPr lang="en-US" sz="1400" dirty="0"/>
          </a:p>
        </p:txBody>
      </p:sp>
      <p:sp>
        <p:nvSpPr>
          <p:cNvPr id="11" name="Shape 9"/>
          <p:cNvSpPr/>
          <p:nvPr/>
        </p:nvSpPr>
        <p:spPr>
          <a:xfrm>
            <a:off x="365760" y="3767328"/>
            <a:ext cx="8366760" cy="1024128"/>
          </a:xfrm>
          <a:prstGeom prst="roundRect">
            <a:avLst>
              <a:gd name="adj" fmla="val 7143"/>
            </a:avLst>
          </a:prstGeom>
          <a:solidFill>
            <a:srgbClr val="FFFFFF"/>
          </a:solidFill>
          <a:ln w="6350">
            <a:solidFill>
              <a:srgbClr val="C8A020"/>
            </a:solidFill>
            <a:prstDash val="solid"/>
          </a:ln>
          <a:effectLst>
            <a:outerShdw blurRad="101600" dist="25400" dir="2700000" algn="bl" rotWithShape="0">
              <a:srgbClr val="000000">
                <a:alpha val="10000"/>
              </a:srgbClr>
            </a:outerShdw>
          </a:effectLst>
        </p:spPr>
        <p:txBody>
          <a:bodyPr/>
          <a:lstStyle/>
          <a:p>
            <a:endParaRPr lang="es-CL"/>
          </a:p>
        </p:txBody>
      </p:sp>
      <p:sp>
        <p:nvSpPr>
          <p:cNvPr id="12" name="Text 10"/>
          <p:cNvSpPr/>
          <p:nvPr/>
        </p:nvSpPr>
        <p:spPr>
          <a:xfrm>
            <a:off x="566928" y="3858768"/>
            <a:ext cx="1463040" cy="292608"/>
          </a:xfrm>
          <a:prstGeom prst="rect">
            <a:avLst/>
          </a:prstGeom>
          <a:noFill/>
          <a:ln/>
        </p:spPr>
        <p:txBody>
          <a:bodyPr wrap="square" rtlCol="0" anchor="ctr"/>
          <a:lstStyle/>
          <a:p>
            <a:pPr marL="0" indent="0">
              <a:buNone/>
            </a:pPr>
            <a:r>
              <a:rPr lang="en-US" sz="1050" b="1" kern="0" spc="50" dirty="0">
                <a:solidFill>
                  <a:srgbClr val="7A90A8"/>
                </a:solidFill>
                <a:latin typeface="Calibri" pitchFamily="34" charset="0"/>
                <a:ea typeface="Calibri" pitchFamily="34" charset="-122"/>
                <a:cs typeface="Calibri" pitchFamily="34" charset="-120"/>
              </a:rPr>
              <a:t>En la práctica</a:t>
            </a:r>
            <a:endParaRPr lang="en-US" sz="1050" dirty="0"/>
          </a:p>
        </p:txBody>
      </p:sp>
      <p:sp>
        <p:nvSpPr>
          <p:cNvPr id="13" name="Text 11"/>
          <p:cNvSpPr/>
          <p:nvPr/>
        </p:nvSpPr>
        <p:spPr>
          <a:xfrm>
            <a:off x="566928" y="4169664"/>
            <a:ext cx="8001000" cy="502920"/>
          </a:xfrm>
          <a:prstGeom prst="rect">
            <a:avLst/>
          </a:prstGeom>
          <a:noFill/>
          <a:ln/>
        </p:spPr>
        <p:txBody>
          <a:bodyPr wrap="square" rtlCol="0" anchor="ctr"/>
          <a:lstStyle/>
          <a:p>
            <a:pPr marL="0" indent="0" algn="ctr">
              <a:buNone/>
            </a:pPr>
            <a:r>
              <a:rPr lang="en-US" sz="1400" b="1" i="1" dirty="0">
                <a:solidFill>
                  <a:srgbClr val="C8A020"/>
                </a:solidFill>
                <a:latin typeface="Calibri" pitchFamily="34" charset="0"/>
                <a:ea typeface="Calibri" pitchFamily="34" charset="-122"/>
                <a:cs typeface="Calibri" pitchFamily="34" charset="-120"/>
              </a:rPr>
              <a:t>No hay nada </a:t>
            </a:r>
            <a:r>
              <a:rPr lang="en-US" sz="1400" b="1" i="1" dirty="0" err="1">
                <a:solidFill>
                  <a:srgbClr val="C8A020"/>
                </a:solidFill>
                <a:latin typeface="Calibri" pitchFamily="34" charset="0"/>
                <a:ea typeface="Calibri" pitchFamily="34" charset="-122"/>
                <a:cs typeface="Calibri" pitchFamily="34" charset="-120"/>
              </a:rPr>
              <a:t>que</a:t>
            </a:r>
            <a:r>
              <a:rPr lang="en-US" sz="1400" b="1" i="1" dirty="0">
                <a:solidFill>
                  <a:srgbClr val="C8A020"/>
                </a:solidFill>
                <a:latin typeface="Calibri" pitchFamily="34" charset="0"/>
                <a:ea typeface="Calibri" pitchFamily="34" charset="-122"/>
                <a:cs typeface="Calibri" pitchFamily="34" charset="-120"/>
              </a:rPr>
              <a:t> </a:t>
            </a:r>
            <a:r>
              <a:rPr lang="en-US" sz="1400" b="1" i="1" dirty="0" err="1">
                <a:solidFill>
                  <a:srgbClr val="C8A020"/>
                </a:solidFill>
                <a:latin typeface="Calibri" pitchFamily="34" charset="0"/>
                <a:ea typeface="Calibri" pitchFamily="34" charset="-122"/>
                <a:cs typeface="Calibri" pitchFamily="34" charset="-120"/>
              </a:rPr>
              <a:t>dormir</a:t>
            </a:r>
            <a:r>
              <a:rPr lang="en-US" sz="1400" b="1" i="1" dirty="0">
                <a:solidFill>
                  <a:srgbClr val="C8A020"/>
                </a:solidFill>
                <a:latin typeface="Calibri" pitchFamily="34" charset="0"/>
                <a:ea typeface="Calibri" pitchFamily="34" charset="-122"/>
                <a:cs typeface="Calibri" pitchFamily="34" charset="-120"/>
              </a:rPr>
              <a:t>, </a:t>
            </a:r>
            <a:r>
              <a:rPr lang="en-US" sz="1400" b="1" i="1" dirty="0" err="1">
                <a:solidFill>
                  <a:srgbClr val="C8A020"/>
                </a:solidFill>
                <a:latin typeface="Calibri" pitchFamily="34" charset="0"/>
                <a:ea typeface="Calibri" pitchFamily="34" charset="-122"/>
                <a:cs typeface="Calibri" pitchFamily="34" charset="-120"/>
              </a:rPr>
              <a:t>descansar</a:t>
            </a:r>
            <a:r>
              <a:rPr lang="en-US" sz="1400" b="1" i="1" dirty="0">
                <a:solidFill>
                  <a:srgbClr val="C8A020"/>
                </a:solidFill>
                <a:latin typeface="Calibri" pitchFamily="34" charset="0"/>
                <a:ea typeface="Calibri" pitchFamily="34" charset="-122"/>
                <a:cs typeface="Calibri" pitchFamily="34" charset="-120"/>
              </a:rPr>
              <a:t> y </a:t>
            </a:r>
            <a:r>
              <a:rPr lang="en-US" sz="1400" b="1" i="1" dirty="0" err="1">
                <a:solidFill>
                  <a:srgbClr val="C8A020"/>
                </a:solidFill>
                <a:latin typeface="Calibri" pitchFamily="34" charset="0"/>
                <a:ea typeface="Calibri" pitchFamily="34" charset="-122"/>
                <a:cs typeface="Calibri" pitchFamily="34" charset="-120"/>
              </a:rPr>
              <a:t>soñar</a:t>
            </a:r>
            <a:r>
              <a:rPr lang="en-US" sz="1400" b="1" i="1" dirty="0">
                <a:solidFill>
                  <a:srgbClr val="C8A020"/>
                </a:solidFill>
                <a:latin typeface="Calibri" pitchFamily="34" charset="0"/>
                <a:ea typeface="Calibri" pitchFamily="34" charset="-122"/>
                <a:cs typeface="Calibri" pitchFamily="34" charset="-120"/>
              </a:rPr>
              <a:t> </a:t>
            </a:r>
            <a:r>
              <a:rPr lang="en-US" sz="1400" b="1" i="1" dirty="0" err="1">
                <a:solidFill>
                  <a:srgbClr val="C8A020"/>
                </a:solidFill>
                <a:latin typeface="Calibri" pitchFamily="34" charset="0"/>
                <a:ea typeface="Calibri" pitchFamily="34" charset="-122"/>
                <a:cs typeface="Calibri" pitchFamily="34" charset="-120"/>
              </a:rPr>
              <a:t>siguiendo</a:t>
            </a:r>
            <a:r>
              <a:rPr lang="en-US" sz="1400" b="1" i="1" dirty="0">
                <a:solidFill>
                  <a:srgbClr val="C8A020"/>
                </a:solidFill>
                <a:latin typeface="Calibri" pitchFamily="34" charset="0"/>
                <a:ea typeface="Calibri" pitchFamily="34" charset="-122"/>
                <a:cs typeface="Calibri" pitchFamily="34" charset="-120"/>
              </a:rPr>
              <a:t> </a:t>
            </a:r>
            <a:r>
              <a:rPr lang="en-US" sz="1400" b="1" i="1" dirty="0" err="1">
                <a:solidFill>
                  <a:srgbClr val="C8A020"/>
                </a:solidFill>
                <a:latin typeface="Calibri" pitchFamily="34" charset="0"/>
                <a:ea typeface="Calibri" pitchFamily="34" charset="-122"/>
                <a:cs typeface="Calibri" pitchFamily="34" charset="-120"/>
              </a:rPr>
              <a:t>el</a:t>
            </a:r>
            <a:r>
              <a:rPr lang="en-US" sz="1400" b="1" i="1" dirty="0">
                <a:solidFill>
                  <a:srgbClr val="C8A020"/>
                </a:solidFill>
                <a:latin typeface="Calibri" pitchFamily="34" charset="0"/>
                <a:ea typeface="Calibri" pitchFamily="34" charset="-122"/>
                <a:cs typeface="Calibri" pitchFamily="34" charset="-120"/>
              </a:rPr>
              <a:t> </a:t>
            </a:r>
            <a:r>
              <a:rPr lang="en-US" sz="1400" b="1" i="1" dirty="0" err="1">
                <a:solidFill>
                  <a:srgbClr val="C8A020"/>
                </a:solidFill>
                <a:latin typeface="Calibri" pitchFamily="34" charset="0"/>
                <a:ea typeface="Calibri" pitchFamily="34" charset="-122"/>
                <a:cs typeface="Calibri" pitchFamily="34" charset="-120"/>
              </a:rPr>
              <a:t>ritmo</a:t>
            </a:r>
            <a:r>
              <a:rPr lang="en-US" sz="1400" b="1" i="1" dirty="0">
                <a:solidFill>
                  <a:srgbClr val="C8A020"/>
                </a:solidFill>
                <a:latin typeface="Calibri" pitchFamily="34" charset="0"/>
                <a:ea typeface="Calibri" pitchFamily="34" charset="-122"/>
                <a:cs typeface="Calibri" pitchFamily="34" charset="-120"/>
              </a:rPr>
              <a:t> de la naturaleza del continuum Vigilonírico.</a:t>
            </a:r>
            <a:endParaRPr lang="en-US" sz="14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1E4A7A"/>
        </a:solidFill>
        <a:effectLst/>
      </p:bgPr>
    </p:bg>
    <p:spTree>
      <p:nvGrpSpPr>
        <p:cNvPr id="1" name=""/>
        <p:cNvGrpSpPr/>
        <p:nvPr/>
      </p:nvGrpSpPr>
      <p:grpSpPr>
        <a:xfrm>
          <a:off x="0" y="0"/>
          <a:ext cx="0" cy="0"/>
          <a:chOff x="0" y="0"/>
          <a:chExt cx="0" cy="0"/>
        </a:xfrm>
      </p:grpSpPr>
      <p:sp>
        <p:nvSpPr>
          <p:cNvPr id="2" name="Shape 0"/>
          <p:cNvSpPr/>
          <p:nvPr/>
        </p:nvSpPr>
        <p:spPr>
          <a:xfrm>
            <a:off x="0" y="4663440"/>
            <a:ext cx="9144000" cy="480060"/>
          </a:xfrm>
          <a:prstGeom prst="rect">
            <a:avLst/>
          </a:prstGeom>
          <a:solidFill>
            <a:srgbClr val="C8A020"/>
          </a:solidFill>
          <a:ln w="12700">
            <a:solidFill>
              <a:srgbClr val="C8A020"/>
            </a:solidFill>
            <a:prstDash val="solid"/>
          </a:ln>
        </p:spPr>
        <p:txBody>
          <a:bodyPr/>
          <a:lstStyle/>
          <a:p>
            <a:endParaRPr lang="es-CL"/>
          </a:p>
        </p:txBody>
      </p:sp>
      <p:sp>
        <p:nvSpPr>
          <p:cNvPr id="3" name="Text 1"/>
          <p:cNvSpPr/>
          <p:nvPr/>
        </p:nvSpPr>
        <p:spPr>
          <a:xfrm>
            <a:off x="548640" y="594360"/>
            <a:ext cx="8046720" cy="1280160"/>
          </a:xfrm>
          <a:prstGeom prst="rect">
            <a:avLst/>
          </a:prstGeom>
          <a:noFill/>
          <a:ln/>
        </p:spPr>
        <p:txBody>
          <a:bodyPr wrap="square" rtlCol="0" anchor="ctr"/>
          <a:lstStyle/>
          <a:p>
            <a:pPr marL="0" indent="0">
              <a:lnSpc>
                <a:spcPct val="115000"/>
              </a:lnSpc>
              <a:buNone/>
            </a:pPr>
            <a:r>
              <a:rPr lang="en-US" sz="4000" b="1" dirty="0">
                <a:solidFill>
                  <a:srgbClr val="FFFFFF"/>
                </a:solidFill>
                <a:latin typeface="Cambria" pitchFamily="34" charset="0"/>
                <a:ea typeface="Cambria" pitchFamily="34" charset="-122"/>
                <a:cs typeface="Cambria" pitchFamily="34" charset="-120"/>
              </a:rPr>
              <a:t>¿Qué ocurre durante ese tercio de tu vida?</a:t>
            </a:r>
            <a:endParaRPr lang="en-US" sz="4000" dirty="0"/>
          </a:p>
        </p:txBody>
      </p:sp>
      <p:sp>
        <p:nvSpPr>
          <p:cNvPr id="4" name="Shape 2"/>
          <p:cNvSpPr/>
          <p:nvPr/>
        </p:nvSpPr>
        <p:spPr>
          <a:xfrm>
            <a:off x="457200" y="2194560"/>
            <a:ext cx="2560320" cy="2103120"/>
          </a:xfrm>
          <a:prstGeom prst="roundRect">
            <a:avLst>
              <a:gd name="adj" fmla="val 4348"/>
            </a:avLst>
          </a:prstGeom>
          <a:solidFill>
            <a:srgbClr val="2F66A8">
              <a:alpha val="80000"/>
            </a:srgbClr>
          </a:solidFill>
          <a:ln w="12700">
            <a:solidFill>
              <a:srgbClr val="FFFFFF">
                <a:alpha val="20000"/>
              </a:srgbClr>
            </a:solidFill>
            <a:prstDash val="solid"/>
          </a:ln>
        </p:spPr>
        <p:txBody>
          <a:bodyPr/>
          <a:lstStyle/>
          <a:p>
            <a:endParaRPr lang="es-CL"/>
          </a:p>
        </p:txBody>
      </p:sp>
      <p:sp>
        <p:nvSpPr>
          <p:cNvPr id="5" name="Text 3"/>
          <p:cNvSpPr/>
          <p:nvPr/>
        </p:nvSpPr>
        <p:spPr>
          <a:xfrm>
            <a:off x="457200" y="2514600"/>
            <a:ext cx="2560320" cy="640080"/>
          </a:xfrm>
          <a:prstGeom prst="rect">
            <a:avLst/>
          </a:prstGeom>
          <a:noFill/>
          <a:ln/>
        </p:spPr>
        <p:txBody>
          <a:bodyPr wrap="square" rtlCol="0" anchor="ctr"/>
          <a:lstStyle/>
          <a:p>
            <a:pPr marL="0" indent="0" algn="ctr">
              <a:buNone/>
            </a:pPr>
            <a:r>
              <a:rPr lang="en-US" sz="2200" b="1" dirty="0">
                <a:solidFill>
                  <a:srgbClr val="FFFFFF"/>
                </a:solidFill>
                <a:latin typeface="Cambria" pitchFamily="34" charset="0"/>
                <a:ea typeface="Cambria" pitchFamily="34" charset="-122"/>
                <a:cs typeface="Cambria" pitchFamily="34" charset="-120"/>
              </a:rPr>
              <a:t>Descansar</a:t>
            </a:r>
            <a:endParaRPr lang="en-US" sz="2200" dirty="0"/>
          </a:p>
        </p:txBody>
      </p:sp>
      <p:sp>
        <p:nvSpPr>
          <p:cNvPr id="6" name="Text 4"/>
          <p:cNvSpPr/>
          <p:nvPr/>
        </p:nvSpPr>
        <p:spPr>
          <a:xfrm>
            <a:off x="457200" y="3246120"/>
            <a:ext cx="2560320" cy="502920"/>
          </a:xfrm>
          <a:prstGeom prst="rect">
            <a:avLst/>
          </a:prstGeom>
          <a:noFill/>
          <a:ln/>
        </p:spPr>
        <p:txBody>
          <a:bodyPr wrap="square" rtlCol="0" anchor="ctr"/>
          <a:lstStyle/>
          <a:p>
            <a:pPr marL="0" indent="0" algn="ctr">
              <a:buNone/>
            </a:pPr>
            <a:r>
              <a:rPr lang="en-US" sz="1300" i="1" dirty="0">
                <a:solidFill>
                  <a:srgbClr val="FFFFFF">
                    <a:alpha val="90000"/>
                  </a:srgbClr>
                </a:solidFill>
                <a:latin typeface="Calibri" pitchFamily="34" charset="0"/>
                <a:ea typeface="Calibri" pitchFamily="34" charset="-122"/>
                <a:cs typeface="Calibri" pitchFamily="34" charset="-120"/>
              </a:rPr>
              <a:t>La respuesta habitual</a:t>
            </a:r>
            <a:endParaRPr lang="en-US" sz="1300" dirty="0"/>
          </a:p>
        </p:txBody>
      </p:sp>
      <p:sp>
        <p:nvSpPr>
          <p:cNvPr id="7" name="Shape 5"/>
          <p:cNvSpPr/>
          <p:nvPr/>
        </p:nvSpPr>
        <p:spPr>
          <a:xfrm>
            <a:off x="3291840" y="2194560"/>
            <a:ext cx="2560320" cy="2103120"/>
          </a:xfrm>
          <a:prstGeom prst="roundRect">
            <a:avLst>
              <a:gd name="adj" fmla="val 4348"/>
            </a:avLst>
          </a:prstGeom>
          <a:solidFill>
            <a:srgbClr val="2F66A8">
              <a:alpha val="80000"/>
            </a:srgbClr>
          </a:solidFill>
          <a:ln w="12700">
            <a:solidFill>
              <a:srgbClr val="FFFFFF">
                <a:alpha val="20000"/>
              </a:srgbClr>
            </a:solidFill>
            <a:prstDash val="solid"/>
          </a:ln>
        </p:spPr>
        <p:txBody>
          <a:bodyPr/>
          <a:lstStyle/>
          <a:p>
            <a:endParaRPr lang="es-CL"/>
          </a:p>
        </p:txBody>
      </p:sp>
      <p:sp>
        <p:nvSpPr>
          <p:cNvPr id="8" name="Text 6"/>
          <p:cNvSpPr/>
          <p:nvPr/>
        </p:nvSpPr>
        <p:spPr>
          <a:xfrm>
            <a:off x="3291840" y="2514600"/>
            <a:ext cx="2560320" cy="640080"/>
          </a:xfrm>
          <a:prstGeom prst="rect">
            <a:avLst/>
          </a:prstGeom>
          <a:noFill/>
          <a:ln/>
        </p:spPr>
        <p:txBody>
          <a:bodyPr wrap="square" rtlCol="0" anchor="ctr"/>
          <a:lstStyle/>
          <a:p>
            <a:pPr marL="0" indent="0" algn="ctr">
              <a:buNone/>
            </a:pPr>
            <a:r>
              <a:rPr lang="en-US" sz="2200" b="1" dirty="0">
                <a:solidFill>
                  <a:srgbClr val="FFFFFF"/>
                </a:solidFill>
                <a:latin typeface="Cambria" pitchFamily="34" charset="0"/>
                <a:ea typeface="Cambria" pitchFamily="34" charset="-122"/>
                <a:cs typeface="Cambria" pitchFamily="34" charset="-120"/>
              </a:rPr>
              <a:t>Nada</a:t>
            </a:r>
            <a:endParaRPr lang="en-US" sz="2200" dirty="0"/>
          </a:p>
        </p:txBody>
      </p:sp>
      <p:sp>
        <p:nvSpPr>
          <p:cNvPr id="9" name="Text 7"/>
          <p:cNvSpPr/>
          <p:nvPr/>
        </p:nvSpPr>
        <p:spPr>
          <a:xfrm>
            <a:off x="3291840" y="3246120"/>
            <a:ext cx="2560320" cy="502920"/>
          </a:xfrm>
          <a:prstGeom prst="rect">
            <a:avLst/>
          </a:prstGeom>
          <a:noFill/>
          <a:ln/>
        </p:spPr>
        <p:txBody>
          <a:bodyPr wrap="square" rtlCol="0" anchor="ctr"/>
          <a:lstStyle/>
          <a:p>
            <a:pPr marL="0" indent="0" algn="ctr">
              <a:buNone/>
            </a:pPr>
            <a:r>
              <a:rPr lang="en-US" sz="1300" i="1" dirty="0">
                <a:solidFill>
                  <a:srgbClr val="FFFFFF">
                    <a:alpha val="90000"/>
                  </a:srgbClr>
                </a:solidFill>
                <a:latin typeface="Calibri" pitchFamily="34" charset="0"/>
                <a:ea typeface="Calibri" pitchFamily="34" charset="-122"/>
                <a:cs typeface="Calibri" pitchFamily="34" charset="-120"/>
              </a:rPr>
              <a:t>Lo que creemos</a:t>
            </a:r>
            <a:endParaRPr lang="en-US" sz="1300" dirty="0"/>
          </a:p>
        </p:txBody>
      </p:sp>
      <p:sp>
        <p:nvSpPr>
          <p:cNvPr id="10" name="Shape 8"/>
          <p:cNvSpPr/>
          <p:nvPr/>
        </p:nvSpPr>
        <p:spPr>
          <a:xfrm>
            <a:off x="6126480" y="2194560"/>
            <a:ext cx="2560320" cy="2103120"/>
          </a:xfrm>
          <a:prstGeom prst="roundRect">
            <a:avLst>
              <a:gd name="adj" fmla="val 4348"/>
            </a:avLst>
          </a:prstGeom>
          <a:solidFill>
            <a:srgbClr val="C8A020"/>
          </a:solidFill>
          <a:ln w="12700">
            <a:solidFill>
              <a:srgbClr val="FFFFFF">
                <a:alpha val="20000"/>
              </a:srgbClr>
            </a:solidFill>
            <a:prstDash val="solid"/>
          </a:ln>
        </p:spPr>
        <p:txBody>
          <a:bodyPr/>
          <a:lstStyle/>
          <a:p>
            <a:endParaRPr lang="es-CL"/>
          </a:p>
        </p:txBody>
      </p:sp>
      <p:sp>
        <p:nvSpPr>
          <p:cNvPr id="11" name="Text 9"/>
          <p:cNvSpPr/>
          <p:nvPr/>
        </p:nvSpPr>
        <p:spPr>
          <a:xfrm>
            <a:off x="6126480" y="2514600"/>
            <a:ext cx="2560320" cy="640080"/>
          </a:xfrm>
          <a:prstGeom prst="rect">
            <a:avLst/>
          </a:prstGeom>
          <a:noFill/>
          <a:ln/>
        </p:spPr>
        <p:txBody>
          <a:bodyPr wrap="square" rtlCol="0" anchor="ctr"/>
          <a:lstStyle/>
          <a:p>
            <a:pPr marL="0" indent="0" algn="ctr">
              <a:buNone/>
            </a:pPr>
            <a:r>
              <a:rPr lang="en-US" sz="2200" b="1" dirty="0">
                <a:solidFill>
                  <a:srgbClr val="1E4A7A"/>
                </a:solidFill>
                <a:latin typeface="Cambria" pitchFamily="34" charset="0"/>
                <a:ea typeface="Cambria" pitchFamily="34" charset="-122"/>
                <a:cs typeface="Cambria" pitchFamily="34" charset="-120"/>
              </a:rPr>
              <a:t>Procesar</a:t>
            </a:r>
            <a:endParaRPr lang="en-US" sz="2200" dirty="0"/>
          </a:p>
        </p:txBody>
      </p:sp>
      <p:sp>
        <p:nvSpPr>
          <p:cNvPr id="12" name="Text 10"/>
          <p:cNvSpPr/>
          <p:nvPr/>
        </p:nvSpPr>
        <p:spPr>
          <a:xfrm>
            <a:off x="6126480" y="3246120"/>
            <a:ext cx="2560320" cy="502920"/>
          </a:xfrm>
          <a:prstGeom prst="rect">
            <a:avLst/>
          </a:prstGeom>
          <a:noFill/>
          <a:ln/>
        </p:spPr>
        <p:txBody>
          <a:bodyPr wrap="square" rtlCol="0" anchor="ctr"/>
          <a:lstStyle/>
          <a:p>
            <a:pPr marL="0" indent="0" algn="ctr">
              <a:buNone/>
            </a:pPr>
            <a:r>
              <a:rPr lang="en-US" sz="1300" i="1" dirty="0">
                <a:solidFill>
                  <a:srgbClr val="1E4A7A">
                    <a:alpha val="90000"/>
                  </a:srgbClr>
                </a:solidFill>
                <a:latin typeface="Calibri" pitchFamily="34" charset="0"/>
                <a:ea typeface="Calibri" pitchFamily="34" charset="-122"/>
                <a:cs typeface="Calibri" pitchFamily="34" charset="-120"/>
              </a:rPr>
              <a:t>Lo que la neurociencia muestra</a:t>
            </a:r>
            <a:endParaRPr lang="en-US" sz="13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1E4A7A"/>
        </a:solidFill>
        <a:effectLst/>
      </p:bgPr>
    </p:bg>
    <p:spTree>
      <p:nvGrpSpPr>
        <p:cNvPr id="1" name=""/>
        <p:cNvGrpSpPr/>
        <p:nvPr/>
      </p:nvGrpSpPr>
      <p:grpSpPr>
        <a:xfrm>
          <a:off x="0" y="0"/>
          <a:ext cx="0" cy="0"/>
          <a:chOff x="0" y="0"/>
          <a:chExt cx="0" cy="0"/>
        </a:xfrm>
      </p:grpSpPr>
      <p:sp>
        <p:nvSpPr>
          <p:cNvPr id="2" name="Shape 0"/>
          <p:cNvSpPr/>
          <p:nvPr/>
        </p:nvSpPr>
        <p:spPr>
          <a:xfrm>
            <a:off x="0" y="4434840"/>
            <a:ext cx="9144000" cy="708660"/>
          </a:xfrm>
          <a:prstGeom prst="rect">
            <a:avLst/>
          </a:prstGeom>
          <a:solidFill>
            <a:srgbClr val="C8A020"/>
          </a:solidFill>
          <a:ln w="12700">
            <a:solidFill>
              <a:srgbClr val="C8A020"/>
            </a:solidFill>
            <a:prstDash val="solid"/>
          </a:ln>
        </p:spPr>
        <p:txBody>
          <a:bodyPr/>
          <a:lstStyle/>
          <a:p>
            <a:endParaRPr lang="es-CL"/>
          </a:p>
        </p:txBody>
      </p:sp>
      <p:sp>
        <p:nvSpPr>
          <p:cNvPr id="3" name="Text 1"/>
          <p:cNvSpPr/>
          <p:nvPr/>
        </p:nvSpPr>
        <p:spPr>
          <a:xfrm>
            <a:off x="548640" y="293914"/>
            <a:ext cx="8046720" cy="514350"/>
          </a:xfrm>
          <a:prstGeom prst="rect">
            <a:avLst/>
          </a:prstGeom>
          <a:noFill/>
          <a:ln/>
        </p:spPr>
        <p:txBody>
          <a:bodyPr wrap="square" rtlCol="0" anchor="ctr"/>
          <a:lstStyle/>
          <a:p>
            <a:pPr marL="0" indent="0">
              <a:buNone/>
            </a:pPr>
            <a:r>
              <a:rPr lang="en-US" sz="1200" kern="0" spc="400" dirty="0">
                <a:solidFill>
                  <a:srgbClr val="F5D87A"/>
                </a:solidFill>
                <a:latin typeface="Calibri" pitchFamily="34" charset="0"/>
                <a:ea typeface="Calibri" pitchFamily="34" charset="-122"/>
                <a:cs typeface="Calibri" pitchFamily="34" charset="-120"/>
              </a:rPr>
              <a:t>Sección 4</a:t>
            </a:r>
            <a:endParaRPr lang="en-US" sz="1200" dirty="0"/>
          </a:p>
        </p:txBody>
      </p:sp>
      <p:sp>
        <p:nvSpPr>
          <p:cNvPr id="4" name="Text 2"/>
          <p:cNvSpPr/>
          <p:nvPr/>
        </p:nvSpPr>
        <p:spPr>
          <a:xfrm>
            <a:off x="0" y="906236"/>
            <a:ext cx="9090932" cy="632732"/>
          </a:xfrm>
          <a:prstGeom prst="rect">
            <a:avLst/>
          </a:prstGeom>
          <a:noFill/>
          <a:ln/>
        </p:spPr>
        <p:txBody>
          <a:bodyPr wrap="square" rtlCol="0" anchor="ctr"/>
          <a:lstStyle/>
          <a:p>
            <a:pPr marL="0" indent="0" algn="ctr">
              <a:buNone/>
            </a:pPr>
            <a:r>
              <a:rPr lang="en-US" sz="4400" b="1" dirty="0" err="1">
                <a:solidFill>
                  <a:srgbClr val="FFFFFF"/>
                </a:solidFill>
                <a:latin typeface="Cambria" pitchFamily="34" charset="0"/>
                <a:ea typeface="Cambria" pitchFamily="34" charset="-122"/>
                <a:cs typeface="Cambria" pitchFamily="34" charset="-120"/>
              </a:rPr>
              <a:t>Onirolab</a:t>
            </a:r>
            <a:r>
              <a:rPr lang="en-US" sz="4400" dirty="0"/>
              <a:t> </a:t>
            </a:r>
            <a:r>
              <a:rPr lang="en-US" sz="4400" b="1" dirty="0">
                <a:solidFill>
                  <a:srgbClr val="FFFFFF"/>
                </a:solidFill>
                <a:latin typeface="Cambria" pitchFamily="34" charset="0"/>
                <a:ea typeface="Cambria" pitchFamily="34" charset="-122"/>
                <a:cs typeface="Cambria" pitchFamily="34" charset="-120"/>
              </a:rPr>
              <a:t>2026 </a:t>
            </a:r>
            <a:endParaRPr lang="en-US" sz="4400" dirty="0"/>
          </a:p>
        </p:txBody>
      </p:sp>
      <p:sp>
        <p:nvSpPr>
          <p:cNvPr id="5" name="Text 3"/>
          <p:cNvSpPr/>
          <p:nvPr/>
        </p:nvSpPr>
        <p:spPr>
          <a:xfrm>
            <a:off x="548640" y="3428999"/>
            <a:ext cx="8046720" cy="1224643"/>
          </a:xfrm>
          <a:prstGeom prst="rect">
            <a:avLst/>
          </a:prstGeom>
          <a:noFill/>
          <a:ln/>
        </p:spPr>
        <p:txBody>
          <a:bodyPr wrap="square" rtlCol="0" anchor="ctr"/>
          <a:lstStyle/>
          <a:p>
            <a:pPr marL="0" indent="0" algn="ctr">
              <a:buNone/>
            </a:pPr>
            <a:r>
              <a:rPr lang="en-US" sz="2000" b="1" i="1" dirty="0">
                <a:solidFill>
                  <a:srgbClr val="5A9EE0"/>
                </a:solidFill>
                <a:latin typeface="Calibri" pitchFamily="34" charset="0"/>
                <a:ea typeface="Calibri" pitchFamily="34" charset="-122"/>
                <a:cs typeface="Calibri" pitchFamily="34" charset="-120"/>
              </a:rPr>
              <a:t>Doce semanas · Un </a:t>
            </a:r>
            <a:r>
              <a:rPr lang="en-US" sz="2000" b="1" i="1" dirty="0" err="1">
                <a:solidFill>
                  <a:srgbClr val="5A9EE0"/>
                </a:solidFill>
                <a:latin typeface="Calibri" pitchFamily="34" charset="0"/>
                <a:ea typeface="Calibri" pitchFamily="34" charset="-122"/>
                <a:cs typeface="Calibri" pitchFamily="34" charset="-120"/>
              </a:rPr>
              <a:t>objetivo</a:t>
            </a:r>
            <a:r>
              <a:rPr lang="en-US" sz="2000" b="1" i="1" dirty="0">
                <a:solidFill>
                  <a:srgbClr val="5A9EE0"/>
                </a:solidFill>
                <a:latin typeface="Calibri" pitchFamily="34" charset="0"/>
                <a:ea typeface="Calibri" pitchFamily="34" charset="-122"/>
                <a:cs typeface="Calibri" pitchFamily="34" charset="-120"/>
              </a:rPr>
              <a:t> · Un ciclo completo</a:t>
            </a:r>
            <a:endParaRPr lang="en-US" sz="2000" b="1" dirty="0"/>
          </a:p>
        </p:txBody>
      </p:sp>
      <p:sp>
        <p:nvSpPr>
          <p:cNvPr id="6" name="Rectángulo 5">
            <a:extLst>
              <a:ext uri="{FF2B5EF4-FFF2-40B4-BE49-F238E27FC236}">
                <a16:creationId xmlns:a16="http://schemas.microsoft.com/office/drawing/2014/main" id="{1DE62F2E-9A99-707B-C77E-278E4B30BDBA}"/>
              </a:ext>
            </a:extLst>
          </p:cNvPr>
          <p:cNvSpPr/>
          <p:nvPr/>
        </p:nvSpPr>
        <p:spPr>
          <a:xfrm>
            <a:off x="0" y="2269671"/>
            <a:ext cx="9144000" cy="63273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t>https://www.fundacionmovimientointegrador.com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C8A020"/>
          </a:solidFill>
          <a:ln w="12700">
            <a:solidFill>
              <a:srgbClr val="C8A020"/>
            </a:solidFill>
            <a:prstDash val="solid"/>
          </a:ln>
        </p:spPr>
        <p:txBody>
          <a:bodyPr/>
          <a:lstStyle/>
          <a:p>
            <a:endParaRPr lang="es-CL"/>
          </a:p>
        </p:txBody>
      </p:sp>
      <p:sp>
        <p:nvSpPr>
          <p:cNvPr id="3" name="Text 1"/>
          <p:cNvSpPr/>
          <p:nvPr/>
        </p:nvSpPr>
        <p:spPr>
          <a:xfrm>
            <a:off x="411480" y="91440"/>
            <a:ext cx="8229600" cy="201168"/>
          </a:xfrm>
          <a:prstGeom prst="rect">
            <a:avLst/>
          </a:prstGeom>
          <a:noFill/>
          <a:ln/>
        </p:spPr>
        <p:txBody>
          <a:bodyPr wrap="square" rtlCol="0" anchor="ctr"/>
          <a:lstStyle/>
          <a:p>
            <a:pPr marL="0" indent="0">
              <a:buNone/>
            </a:pPr>
            <a:r>
              <a:rPr lang="en-US" sz="900" kern="0" spc="200" dirty="0">
                <a:solidFill>
                  <a:srgbClr val="7A90A8"/>
                </a:solidFill>
                <a:latin typeface="Calibri" pitchFamily="34" charset="0"/>
                <a:ea typeface="Calibri" pitchFamily="34" charset="-122"/>
                <a:cs typeface="Calibri" pitchFamily="34" charset="-120"/>
              </a:rPr>
              <a:t>EL ONIROLAB 2026</a:t>
            </a:r>
            <a:endParaRPr lang="en-US" sz="900" dirty="0"/>
          </a:p>
        </p:txBody>
      </p:sp>
      <p:sp>
        <p:nvSpPr>
          <p:cNvPr id="4" name="Text 2"/>
          <p:cNvSpPr/>
          <p:nvPr/>
        </p:nvSpPr>
        <p:spPr>
          <a:xfrm>
            <a:off x="457200" y="274320"/>
            <a:ext cx="8229600" cy="594360"/>
          </a:xfrm>
          <a:prstGeom prst="rect">
            <a:avLst/>
          </a:prstGeom>
          <a:noFill/>
          <a:ln/>
        </p:spPr>
        <p:txBody>
          <a:bodyPr wrap="square" rtlCol="0" anchor="ctr"/>
          <a:lstStyle/>
          <a:p>
            <a:pPr marL="0" indent="0">
              <a:buNone/>
            </a:pPr>
            <a:r>
              <a:rPr lang="en-US" sz="2700" b="1" dirty="0">
                <a:solidFill>
                  <a:srgbClr val="1E4A7A"/>
                </a:solidFill>
                <a:latin typeface="Cambria" pitchFamily="34" charset="0"/>
                <a:ea typeface="Cambria" pitchFamily="34" charset="-122"/>
                <a:cs typeface="Cambria" pitchFamily="34" charset="-120"/>
              </a:rPr>
              <a:t>El programa donde el CVO se implementa</a:t>
            </a:r>
            <a:endParaRPr lang="en-US" sz="2700" dirty="0"/>
          </a:p>
        </p:txBody>
      </p:sp>
      <p:sp>
        <p:nvSpPr>
          <p:cNvPr id="5" name="Shape 3"/>
          <p:cNvSpPr/>
          <p:nvPr/>
        </p:nvSpPr>
        <p:spPr>
          <a:xfrm>
            <a:off x="365760" y="1024128"/>
            <a:ext cx="4114800" cy="3794760"/>
          </a:xfrm>
          <a:prstGeom prst="roundRect">
            <a:avLst>
              <a:gd name="adj" fmla="val 1928"/>
            </a:avLst>
          </a:prstGeom>
          <a:solidFill>
            <a:srgbClr val="1E4A7A"/>
          </a:solidFill>
          <a:ln w="6350">
            <a:solidFill>
              <a:srgbClr val="E8EEF6"/>
            </a:solidFill>
            <a:prstDash val="solid"/>
          </a:ln>
          <a:effectLst>
            <a:outerShdw blurRad="101600" dist="25400" dir="2700000" algn="bl" rotWithShape="0">
              <a:srgbClr val="000000">
                <a:alpha val="10000"/>
              </a:srgbClr>
            </a:outerShdw>
          </a:effectLst>
        </p:spPr>
        <p:txBody>
          <a:bodyPr/>
          <a:lstStyle/>
          <a:p>
            <a:endParaRPr lang="es-CL"/>
          </a:p>
        </p:txBody>
      </p:sp>
      <p:sp>
        <p:nvSpPr>
          <p:cNvPr id="6" name="Text 4"/>
          <p:cNvSpPr/>
          <p:nvPr/>
        </p:nvSpPr>
        <p:spPr>
          <a:xfrm>
            <a:off x="566928" y="1143000"/>
            <a:ext cx="3730752" cy="384048"/>
          </a:xfrm>
          <a:prstGeom prst="rect">
            <a:avLst/>
          </a:prstGeom>
          <a:noFill/>
          <a:ln/>
        </p:spPr>
        <p:txBody>
          <a:bodyPr wrap="square" rtlCol="0" anchor="ctr"/>
          <a:lstStyle/>
          <a:p>
            <a:pPr marL="0" indent="0">
              <a:buNone/>
            </a:pPr>
            <a:r>
              <a:rPr lang="en-US" sz="1400" b="1" dirty="0">
                <a:solidFill>
                  <a:srgbClr val="F5D87A"/>
                </a:solidFill>
                <a:latin typeface="Calibri" pitchFamily="34" charset="0"/>
                <a:ea typeface="Calibri" pitchFamily="34" charset="-122"/>
                <a:cs typeface="Calibri" pitchFamily="34" charset="-120"/>
              </a:rPr>
              <a:t>¿Qué es el Onirolab?</a:t>
            </a:r>
            <a:endParaRPr lang="en-US" sz="1400" dirty="0"/>
          </a:p>
        </p:txBody>
      </p:sp>
      <p:sp>
        <p:nvSpPr>
          <p:cNvPr id="7" name="Shape 5"/>
          <p:cNvSpPr/>
          <p:nvPr/>
        </p:nvSpPr>
        <p:spPr>
          <a:xfrm>
            <a:off x="594360" y="1700784"/>
            <a:ext cx="128016" cy="128016"/>
          </a:xfrm>
          <a:prstGeom prst="ellipse">
            <a:avLst/>
          </a:prstGeom>
          <a:solidFill>
            <a:srgbClr val="F5D87A"/>
          </a:solidFill>
          <a:ln w="12700">
            <a:solidFill>
              <a:srgbClr val="F5D87A"/>
            </a:solidFill>
            <a:prstDash val="solid"/>
          </a:ln>
        </p:spPr>
        <p:txBody>
          <a:bodyPr/>
          <a:lstStyle/>
          <a:p>
            <a:endParaRPr lang="es-CL"/>
          </a:p>
        </p:txBody>
      </p:sp>
      <p:sp>
        <p:nvSpPr>
          <p:cNvPr id="8" name="Text 6"/>
          <p:cNvSpPr/>
          <p:nvPr/>
        </p:nvSpPr>
        <p:spPr>
          <a:xfrm>
            <a:off x="868680" y="1545336"/>
            <a:ext cx="3429000" cy="384048"/>
          </a:xfrm>
          <a:prstGeom prst="rect">
            <a:avLst/>
          </a:prstGeom>
          <a:noFill/>
          <a:ln/>
        </p:spPr>
        <p:txBody>
          <a:bodyPr wrap="square" rtlCol="0" anchor="ctr"/>
          <a:lstStyle/>
          <a:p>
            <a:pPr marL="0" indent="0">
              <a:buNone/>
            </a:pPr>
            <a:r>
              <a:rPr lang="en-US" sz="1350" dirty="0">
                <a:solidFill>
                  <a:srgbClr val="FFFFFF"/>
                </a:solidFill>
                <a:latin typeface="Calibri" pitchFamily="34" charset="0"/>
                <a:ea typeface="Calibri" pitchFamily="34" charset="-122"/>
                <a:cs typeface="Calibri" pitchFamily="34" charset="-120"/>
              </a:rPr>
              <a:t>12 semanas · un </a:t>
            </a:r>
            <a:r>
              <a:rPr lang="en-US" sz="1350" dirty="0" err="1">
                <a:solidFill>
                  <a:srgbClr val="FFFFFF"/>
                </a:solidFill>
                <a:latin typeface="Calibri" pitchFamily="34" charset="0"/>
                <a:ea typeface="Calibri" pitchFamily="34" charset="-122"/>
                <a:cs typeface="Calibri" pitchFamily="34" charset="-120"/>
              </a:rPr>
              <a:t>objetivo</a:t>
            </a:r>
            <a:r>
              <a:rPr lang="en-US" sz="1350" dirty="0">
                <a:solidFill>
                  <a:srgbClr val="FFFFFF"/>
                </a:solidFill>
                <a:latin typeface="Calibri" pitchFamily="34" charset="0"/>
                <a:ea typeface="Calibri" pitchFamily="34" charset="-122"/>
                <a:cs typeface="Calibri" pitchFamily="34" charset="-120"/>
              </a:rPr>
              <a:t> por ciclo</a:t>
            </a:r>
            <a:endParaRPr lang="en-US" sz="1350" dirty="0"/>
          </a:p>
        </p:txBody>
      </p:sp>
      <p:sp>
        <p:nvSpPr>
          <p:cNvPr id="9" name="Shape 7"/>
          <p:cNvSpPr/>
          <p:nvPr/>
        </p:nvSpPr>
        <p:spPr>
          <a:xfrm>
            <a:off x="594360" y="2194560"/>
            <a:ext cx="128016" cy="128016"/>
          </a:xfrm>
          <a:prstGeom prst="ellipse">
            <a:avLst/>
          </a:prstGeom>
          <a:solidFill>
            <a:srgbClr val="F5D87A"/>
          </a:solidFill>
          <a:ln w="12700">
            <a:solidFill>
              <a:srgbClr val="F5D87A"/>
            </a:solidFill>
            <a:prstDash val="solid"/>
          </a:ln>
        </p:spPr>
        <p:txBody>
          <a:bodyPr/>
          <a:lstStyle/>
          <a:p>
            <a:endParaRPr lang="es-CL"/>
          </a:p>
        </p:txBody>
      </p:sp>
      <p:sp>
        <p:nvSpPr>
          <p:cNvPr id="10" name="Text 8"/>
          <p:cNvSpPr/>
          <p:nvPr/>
        </p:nvSpPr>
        <p:spPr>
          <a:xfrm>
            <a:off x="868680" y="1992086"/>
            <a:ext cx="3429000" cy="778546"/>
          </a:xfrm>
          <a:prstGeom prst="rect">
            <a:avLst/>
          </a:prstGeom>
          <a:noFill/>
          <a:ln/>
        </p:spPr>
        <p:txBody>
          <a:bodyPr wrap="square" rtlCol="0" anchor="ctr"/>
          <a:lstStyle/>
          <a:p>
            <a:pPr marL="0" indent="0">
              <a:buNone/>
            </a:pPr>
            <a:r>
              <a:rPr lang="en-US" sz="1350" dirty="0" err="1">
                <a:solidFill>
                  <a:srgbClr val="FFFFFF"/>
                </a:solidFill>
                <a:latin typeface="Calibri" pitchFamily="34" charset="0"/>
                <a:ea typeface="Calibri" pitchFamily="34" charset="-122"/>
                <a:cs typeface="Calibri" pitchFamily="34" charset="-120"/>
              </a:rPr>
              <a:t>Configuración</a:t>
            </a:r>
            <a:r>
              <a:rPr lang="en-US" sz="1350" dirty="0">
                <a:solidFill>
                  <a:srgbClr val="FFFFFF"/>
                </a:solidFill>
                <a:latin typeface="Calibri" pitchFamily="34" charset="0"/>
                <a:ea typeface="Calibri" pitchFamily="34" charset="-122"/>
                <a:cs typeface="Calibri" pitchFamily="34" charset="-120"/>
              </a:rPr>
              <a:t> de la IM con </a:t>
            </a:r>
            <a:r>
              <a:rPr lang="en-US" sz="1350" dirty="0" err="1">
                <a:solidFill>
                  <a:srgbClr val="FFFFFF"/>
                </a:solidFill>
                <a:latin typeface="Calibri" pitchFamily="34" charset="0"/>
                <a:ea typeface="Calibri" pitchFamily="34" charset="-122"/>
                <a:cs typeface="Calibri" pitchFamily="34" charset="-120"/>
              </a:rPr>
              <a:t>los</a:t>
            </a:r>
            <a:r>
              <a:rPr lang="en-US" sz="1350" dirty="0">
                <a:solidFill>
                  <a:srgbClr val="FFFFFF"/>
                </a:solidFill>
                <a:latin typeface="Calibri" pitchFamily="34" charset="0"/>
                <a:ea typeface="Calibri" pitchFamily="34" charset="-122"/>
                <a:cs typeface="Calibri" pitchFamily="34" charset="-120"/>
              </a:rPr>
              <a:t> 4 </a:t>
            </a:r>
            <a:r>
              <a:rPr lang="en-US" sz="1350" dirty="0" err="1">
                <a:solidFill>
                  <a:srgbClr val="FFFFFF"/>
                </a:solidFill>
                <a:latin typeface="Calibri" pitchFamily="34" charset="0"/>
                <a:ea typeface="Calibri" pitchFamily="34" charset="-122"/>
                <a:cs typeface="Calibri" pitchFamily="34" charset="-120"/>
              </a:rPr>
              <a:t>lenguajes</a:t>
            </a:r>
            <a:endParaRPr lang="en-US" sz="1350" dirty="0">
              <a:solidFill>
                <a:srgbClr val="FFFFFF"/>
              </a:solidFill>
              <a:latin typeface="Calibri" pitchFamily="34" charset="0"/>
              <a:ea typeface="Calibri" pitchFamily="34" charset="-122"/>
              <a:cs typeface="Calibri" pitchFamily="34" charset="-120"/>
            </a:endParaRPr>
          </a:p>
          <a:p>
            <a:pPr marL="0" indent="0">
              <a:buNone/>
            </a:pPr>
            <a:r>
              <a:rPr lang="en-US" sz="1350" dirty="0" err="1">
                <a:solidFill>
                  <a:srgbClr val="FFFFFF"/>
                </a:solidFill>
                <a:latin typeface="Calibri" pitchFamily="34" charset="0"/>
                <a:ea typeface="Calibri" pitchFamily="34" charset="-122"/>
                <a:cs typeface="Calibri" pitchFamily="34" charset="-120"/>
              </a:rPr>
              <a:t>Secuencia</a:t>
            </a:r>
            <a:r>
              <a:rPr lang="en-US" sz="1350" dirty="0">
                <a:solidFill>
                  <a:srgbClr val="FFFFFF"/>
                </a:solidFill>
                <a:latin typeface="Calibri" pitchFamily="34" charset="0"/>
                <a:ea typeface="Calibri" pitchFamily="34" charset="-122"/>
                <a:cs typeface="Calibri" pitchFamily="34" charset="-120"/>
              </a:rPr>
              <a:t> RAIRO completa</a:t>
            </a:r>
            <a:endParaRPr lang="en-US" sz="1350" dirty="0"/>
          </a:p>
        </p:txBody>
      </p:sp>
      <p:sp>
        <p:nvSpPr>
          <p:cNvPr id="11" name="Shape 9"/>
          <p:cNvSpPr/>
          <p:nvPr/>
        </p:nvSpPr>
        <p:spPr>
          <a:xfrm>
            <a:off x="594360" y="2688336"/>
            <a:ext cx="128016" cy="128016"/>
          </a:xfrm>
          <a:prstGeom prst="ellipse">
            <a:avLst/>
          </a:prstGeom>
          <a:solidFill>
            <a:srgbClr val="F5D87A"/>
          </a:solidFill>
          <a:ln w="12700">
            <a:solidFill>
              <a:srgbClr val="F5D87A"/>
            </a:solidFill>
            <a:prstDash val="solid"/>
          </a:ln>
        </p:spPr>
        <p:txBody>
          <a:bodyPr/>
          <a:lstStyle/>
          <a:p>
            <a:endParaRPr lang="es-CL"/>
          </a:p>
        </p:txBody>
      </p:sp>
      <p:sp>
        <p:nvSpPr>
          <p:cNvPr id="12" name="Text 10"/>
          <p:cNvSpPr/>
          <p:nvPr/>
        </p:nvSpPr>
        <p:spPr>
          <a:xfrm>
            <a:off x="868680" y="2642616"/>
            <a:ext cx="3429000" cy="384048"/>
          </a:xfrm>
          <a:prstGeom prst="rect">
            <a:avLst/>
          </a:prstGeom>
          <a:noFill/>
          <a:ln/>
        </p:spPr>
        <p:txBody>
          <a:bodyPr wrap="square" rtlCol="0" anchor="ctr"/>
          <a:lstStyle/>
          <a:p>
            <a:pPr marL="0" indent="0">
              <a:buNone/>
            </a:pPr>
            <a:r>
              <a:rPr lang="en-US" sz="1350" dirty="0">
                <a:solidFill>
                  <a:srgbClr val="FFFFFF"/>
                </a:solidFill>
                <a:latin typeface="Calibri" pitchFamily="34" charset="0"/>
                <a:ea typeface="Calibri" pitchFamily="34" charset="-122"/>
                <a:cs typeface="Calibri" pitchFamily="34" charset="-120"/>
              </a:rPr>
              <a:t>Bitácora del CVO</a:t>
            </a:r>
            <a:endParaRPr lang="en-US" sz="1350" dirty="0"/>
          </a:p>
        </p:txBody>
      </p:sp>
      <p:sp>
        <p:nvSpPr>
          <p:cNvPr id="13" name="Shape 11"/>
          <p:cNvSpPr/>
          <p:nvPr/>
        </p:nvSpPr>
        <p:spPr>
          <a:xfrm>
            <a:off x="594360" y="3182112"/>
            <a:ext cx="128016" cy="128016"/>
          </a:xfrm>
          <a:prstGeom prst="ellipse">
            <a:avLst/>
          </a:prstGeom>
          <a:solidFill>
            <a:srgbClr val="F5D87A"/>
          </a:solidFill>
          <a:ln w="12700">
            <a:solidFill>
              <a:srgbClr val="F5D87A"/>
            </a:solidFill>
            <a:prstDash val="solid"/>
          </a:ln>
        </p:spPr>
        <p:txBody>
          <a:bodyPr/>
          <a:lstStyle/>
          <a:p>
            <a:endParaRPr lang="es-CL"/>
          </a:p>
        </p:txBody>
      </p:sp>
      <p:sp>
        <p:nvSpPr>
          <p:cNvPr id="14" name="Text 12"/>
          <p:cNvSpPr/>
          <p:nvPr/>
        </p:nvSpPr>
        <p:spPr>
          <a:xfrm>
            <a:off x="868680" y="3063240"/>
            <a:ext cx="3429000" cy="274320"/>
          </a:xfrm>
          <a:prstGeom prst="rect">
            <a:avLst/>
          </a:prstGeom>
          <a:noFill/>
          <a:ln/>
        </p:spPr>
        <p:txBody>
          <a:bodyPr wrap="square" rtlCol="0" anchor="ctr"/>
          <a:lstStyle/>
          <a:p>
            <a:pPr marL="0" indent="0">
              <a:buNone/>
            </a:pPr>
            <a:r>
              <a:rPr lang="en-US" sz="1350" dirty="0">
                <a:solidFill>
                  <a:srgbClr val="FFFFFF"/>
                </a:solidFill>
                <a:latin typeface="Calibri" pitchFamily="34" charset="0"/>
                <a:ea typeface="Calibri" pitchFamily="34" charset="-122"/>
                <a:cs typeface="Calibri" pitchFamily="34" charset="-120"/>
              </a:rPr>
              <a:t>Acompañamiento grupal</a:t>
            </a:r>
            <a:endParaRPr lang="en-US" sz="1350" dirty="0"/>
          </a:p>
        </p:txBody>
      </p:sp>
      <p:sp>
        <p:nvSpPr>
          <p:cNvPr id="15" name="Shape 13"/>
          <p:cNvSpPr/>
          <p:nvPr/>
        </p:nvSpPr>
        <p:spPr>
          <a:xfrm>
            <a:off x="594360" y="3675888"/>
            <a:ext cx="128016" cy="128016"/>
          </a:xfrm>
          <a:prstGeom prst="ellipse">
            <a:avLst/>
          </a:prstGeom>
          <a:solidFill>
            <a:srgbClr val="F5D87A"/>
          </a:solidFill>
          <a:ln w="12700">
            <a:solidFill>
              <a:srgbClr val="F5D87A"/>
            </a:solidFill>
            <a:prstDash val="solid"/>
          </a:ln>
        </p:spPr>
        <p:txBody>
          <a:bodyPr/>
          <a:lstStyle/>
          <a:p>
            <a:endParaRPr lang="es-CL"/>
          </a:p>
        </p:txBody>
      </p:sp>
      <p:sp>
        <p:nvSpPr>
          <p:cNvPr id="16" name="Text 14"/>
          <p:cNvSpPr/>
          <p:nvPr/>
        </p:nvSpPr>
        <p:spPr>
          <a:xfrm>
            <a:off x="868680" y="3374136"/>
            <a:ext cx="3611880" cy="640080"/>
          </a:xfrm>
          <a:prstGeom prst="rect">
            <a:avLst/>
          </a:prstGeom>
          <a:noFill/>
          <a:ln/>
        </p:spPr>
        <p:txBody>
          <a:bodyPr wrap="square" rtlCol="0" anchor="ctr"/>
          <a:lstStyle/>
          <a:p>
            <a:pPr marL="0" indent="0">
              <a:buNone/>
            </a:pPr>
            <a:endParaRPr lang="en-US" sz="1350" dirty="0">
              <a:solidFill>
                <a:srgbClr val="FFFFFF"/>
              </a:solidFill>
              <a:latin typeface="Calibri" pitchFamily="34" charset="0"/>
              <a:ea typeface="Calibri" pitchFamily="34" charset="-122"/>
              <a:cs typeface="Calibri" pitchFamily="34" charset="-120"/>
            </a:endParaRPr>
          </a:p>
          <a:p>
            <a:pPr marL="0" indent="0">
              <a:buNone/>
            </a:pPr>
            <a:r>
              <a:rPr lang="en-US" sz="1350" dirty="0">
                <a:solidFill>
                  <a:srgbClr val="FFFFFF"/>
                </a:solidFill>
                <a:latin typeface="Calibri" pitchFamily="34" charset="0"/>
                <a:ea typeface="Calibri" pitchFamily="34" charset="-122"/>
                <a:cs typeface="Calibri" pitchFamily="34" charset="-120"/>
              </a:rPr>
              <a:t>Formato online: 5 Meses de </a:t>
            </a:r>
            <a:r>
              <a:rPr lang="en-US" sz="1350" dirty="0" err="1">
                <a:solidFill>
                  <a:srgbClr val="FFFFFF"/>
                </a:solidFill>
                <a:latin typeface="Calibri" pitchFamily="34" charset="0"/>
                <a:ea typeface="Calibri" pitchFamily="34" charset="-122"/>
                <a:cs typeface="Calibri" pitchFamily="34" charset="-120"/>
              </a:rPr>
              <a:t>práctica</a:t>
            </a:r>
            <a:r>
              <a:rPr lang="en-US" sz="1350" dirty="0">
                <a:solidFill>
                  <a:srgbClr val="FFFFFF"/>
                </a:solidFill>
                <a:latin typeface="Calibri" pitchFamily="34" charset="0"/>
                <a:ea typeface="Calibri" pitchFamily="34" charset="-122"/>
                <a:cs typeface="Calibri" pitchFamily="34" charset="-120"/>
              </a:rPr>
              <a:t> </a:t>
            </a:r>
            <a:r>
              <a:rPr lang="en-US" sz="1350" dirty="0" err="1">
                <a:solidFill>
                  <a:srgbClr val="FFFFFF"/>
                </a:solidFill>
                <a:latin typeface="Calibri" pitchFamily="34" charset="0"/>
                <a:ea typeface="Calibri" pitchFamily="34" charset="-122"/>
                <a:cs typeface="Calibri" pitchFamily="34" charset="-120"/>
              </a:rPr>
              <a:t>experiencias</a:t>
            </a:r>
            <a:r>
              <a:rPr lang="en-US" sz="1350" dirty="0">
                <a:solidFill>
                  <a:srgbClr val="FFFFFF"/>
                </a:solidFill>
                <a:latin typeface="Calibri" pitchFamily="34" charset="0"/>
                <a:ea typeface="Calibri" pitchFamily="34" charset="-122"/>
                <a:cs typeface="Calibri" pitchFamily="34" charset="-120"/>
              </a:rPr>
              <a:t> e </a:t>
            </a:r>
            <a:r>
              <a:rPr lang="en-US" sz="1350" dirty="0" err="1">
                <a:solidFill>
                  <a:srgbClr val="FFFFFF"/>
                </a:solidFill>
                <a:latin typeface="Calibri" pitchFamily="34" charset="0"/>
                <a:ea typeface="Calibri" pitchFamily="34" charset="-122"/>
                <a:cs typeface="Calibri" pitchFamily="34" charset="-120"/>
              </a:rPr>
              <a:t>instrucción</a:t>
            </a:r>
            <a:r>
              <a:rPr lang="en-US" sz="1350" dirty="0">
                <a:solidFill>
                  <a:srgbClr val="FFFFFF"/>
                </a:solidFill>
                <a:latin typeface="Calibri" pitchFamily="34" charset="0"/>
                <a:ea typeface="Calibri" pitchFamily="34" charset="-122"/>
                <a:cs typeface="Calibri" pitchFamily="34" charset="-120"/>
              </a:rPr>
              <a:t> </a:t>
            </a:r>
            <a:r>
              <a:rPr lang="en-US" sz="1350" dirty="0" err="1">
                <a:solidFill>
                  <a:srgbClr val="FFFFFF"/>
                </a:solidFill>
                <a:latin typeface="Calibri" pitchFamily="34" charset="0"/>
                <a:ea typeface="Calibri" pitchFamily="34" charset="-122"/>
                <a:cs typeface="Calibri" pitchFamily="34" charset="-120"/>
              </a:rPr>
              <a:t>en</a:t>
            </a:r>
            <a:r>
              <a:rPr lang="en-US" sz="1350" dirty="0">
                <a:solidFill>
                  <a:srgbClr val="FFFFFF"/>
                </a:solidFill>
                <a:latin typeface="Calibri" pitchFamily="34" charset="0"/>
                <a:ea typeface="Calibri" pitchFamily="34" charset="-122"/>
                <a:cs typeface="Calibri" pitchFamily="34" charset="-120"/>
              </a:rPr>
              <a:t> </a:t>
            </a:r>
            <a:r>
              <a:rPr lang="en-US" sz="1350" dirty="0" err="1">
                <a:solidFill>
                  <a:srgbClr val="FFFFFF"/>
                </a:solidFill>
                <a:latin typeface="Calibri" pitchFamily="34" charset="0"/>
                <a:ea typeface="Calibri" pitchFamily="34" charset="-122"/>
                <a:cs typeface="Calibri" pitchFamily="34" charset="-120"/>
              </a:rPr>
              <a:t>el</a:t>
            </a:r>
            <a:r>
              <a:rPr lang="en-US" sz="1350" dirty="0">
                <a:solidFill>
                  <a:srgbClr val="FFFFFF"/>
                </a:solidFill>
                <a:latin typeface="Calibri" pitchFamily="34" charset="0"/>
                <a:ea typeface="Calibri" pitchFamily="34" charset="-122"/>
                <a:cs typeface="Calibri" pitchFamily="34" charset="-120"/>
              </a:rPr>
              <a:t> </a:t>
            </a:r>
            <a:r>
              <a:rPr lang="en-US" sz="1350" dirty="0" err="1">
                <a:solidFill>
                  <a:srgbClr val="FFFFFF"/>
                </a:solidFill>
                <a:latin typeface="Calibri" pitchFamily="34" charset="0"/>
                <a:ea typeface="Calibri" pitchFamily="34" charset="-122"/>
                <a:cs typeface="Calibri" pitchFamily="34" charset="-120"/>
              </a:rPr>
              <a:t>modelo</a:t>
            </a:r>
            <a:r>
              <a:rPr lang="en-US" sz="1350" dirty="0">
                <a:solidFill>
                  <a:srgbClr val="FFFFFF"/>
                </a:solidFill>
                <a:latin typeface="Calibri" pitchFamily="34" charset="0"/>
                <a:ea typeface="Calibri" pitchFamily="34" charset="-122"/>
                <a:cs typeface="Calibri" pitchFamily="34" charset="-120"/>
              </a:rPr>
              <a:t> CVO</a:t>
            </a:r>
          </a:p>
          <a:p>
            <a:pPr marL="0" indent="0">
              <a:buNone/>
            </a:pPr>
            <a:endParaRPr lang="en-US" sz="1350" dirty="0">
              <a:solidFill>
                <a:srgbClr val="FFFFFF"/>
              </a:solidFill>
              <a:latin typeface="Calibri" pitchFamily="34" charset="0"/>
              <a:ea typeface="Calibri" pitchFamily="34" charset="-122"/>
              <a:cs typeface="Calibri" pitchFamily="34" charset="-120"/>
            </a:endParaRPr>
          </a:p>
          <a:p>
            <a:pPr marL="0" indent="0">
              <a:buNone/>
            </a:pPr>
            <a:r>
              <a:rPr lang="en-US" sz="1350" dirty="0">
                <a:solidFill>
                  <a:srgbClr val="FFFFFF"/>
                </a:solidFill>
                <a:latin typeface="Calibri" pitchFamily="34" charset="0"/>
                <a:ea typeface="Calibri" pitchFamily="34" charset="-122"/>
                <a:cs typeface="Calibri" pitchFamily="34" charset="-120"/>
              </a:rPr>
              <a:t>Domingo </a:t>
            </a:r>
            <a:r>
              <a:rPr lang="en-US" sz="1350" dirty="0" err="1">
                <a:solidFill>
                  <a:srgbClr val="FFFFFF"/>
                </a:solidFill>
                <a:latin typeface="Calibri" pitchFamily="34" charset="0"/>
                <a:ea typeface="Calibri" pitchFamily="34" charset="-122"/>
                <a:cs typeface="Calibri" pitchFamily="34" charset="-120"/>
              </a:rPr>
              <a:t>por</a:t>
            </a:r>
            <a:r>
              <a:rPr lang="en-US" sz="1350" dirty="0">
                <a:solidFill>
                  <a:srgbClr val="FFFFFF"/>
                </a:solidFill>
                <a:latin typeface="Calibri" pitchFamily="34" charset="0"/>
                <a:ea typeface="Calibri" pitchFamily="34" charset="-122"/>
                <a:cs typeface="Calibri" pitchFamily="34" charset="-120"/>
              </a:rPr>
              <a:t> medio 18:00 España</a:t>
            </a:r>
            <a:endParaRPr lang="en-US" sz="1350" dirty="0"/>
          </a:p>
        </p:txBody>
      </p:sp>
      <p:sp>
        <p:nvSpPr>
          <p:cNvPr id="17" name="Text 15"/>
          <p:cNvSpPr/>
          <p:nvPr/>
        </p:nvSpPr>
        <p:spPr>
          <a:xfrm>
            <a:off x="566928" y="4297680"/>
            <a:ext cx="3730752" cy="384048"/>
          </a:xfrm>
          <a:prstGeom prst="rect">
            <a:avLst/>
          </a:prstGeom>
          <a:noFill/>
          <a:ln/>
        </p:spPr>
        <p:txBody>
          <a:bodyPr wrap="square" rtlCol="0" anchor="ctr"/>
          <a:lstStyle/>
          <a:p>
            <a:pPr marL="0" indent="0" algn="ctr">
              <a:buNone/>
            </a:pPr>
            <a:r>
              <a:rPr lang="en-US" sz="1200" b="1" i="1" dirty="0">
                <a:solidFill>
                  <a:srgbClr val="5A9EE0"/>
                </a:solidFill>
                <a:latin typeface="Calibri" pitchFamily="34" charset="0"/>
                <a:ea typeface="Calibri" pitchFamily="34" charset="-122"/>
                <a:cs typeface="Calibri" pitchFamily="34" charset="-120"/>
              </a:rPr>
              <a:t>Cuatro ciclos · 2018 · 2020 · 2023 · 2026</a:t>
            </a:r>
            <a:endParaRPr lang="en-US" sz="1200" b="1" dirty="0"/>
          </a:p>
        </p:txBody>
      </p:sp>
      <p:sp>
        <p:nvSpPr>
          <p:cNvPr id="18" name="Shape 16"/>
          <p:cNvSpPr/>
          <p:nvPr/>
        </p:nvSpPr>
        <p:spPr>
          <a:xfrm>
            <a:off x="4663440" y="1025598"/>
            <a:ext cx="4069080" cy="3794760"/>
          </a:xfrm>
          <a:prstGeom prst="roundRect">
            <a:avLst>
              <a:gd name="adj" fmla="val 1928"/>
            </a:avLst>
          </a:prstGeom>
          <a:solidFill>
            <a:srgbClr val="FFFFFF"/>
          </a:solidFill>
          <a:ln w="6350">
            <a:solidFill>
              <a:srgbClr val="E8EEF6"/>
            </a:solidFill>
            <a:prstDash val="solid"/>
          </a:ln>
          <a:effectLst>
            <a:outerShdw blurRad="101600" dist="25400" dir="2700000" algn="bl" rotWithShape="0">
              <a:srgbClr val="000000">
                <a:alpha val="10000"/>
              </a:srgbClr>
            </a:outerShdw>
          </a:effectLst>
        </p:spPr>
        <p:txBody>
          <a:bodyPr/>
          <a:lstStyle/>
          <a:p>
            <a:endParaRPr lang="es-CL"/>
          </a:p>
        </p:txBody>
      </p:sp>
      <p:sp>
        <p:nvSpPr>
          <p:cNvPr id="19" name="Text 17"/>
          <p:cNvSpPr/>
          <p:nvPr/>
        </p:nvSpPr>
        <p:spPr>
          <a:xfrm>
            <a:off x="4681728" y="1143000"/>
            <a:ext cx="4069080" cy="987552"/>
          </a:xfrm>
          <a:prstGeom prst="rect">
            <a:avLst/>
          </a:prstGeom>
          <a:noFill/>
          <a:ln/>
        </p:spPr>
        <p:txBody>
          <a:bodyPr wrap="square" rtlCol="0" anchor="ctr"/>
          <a:lstStyle/>
          <a:p>
            <a:pPr algn="just">
              <a:lnSpc>
                <a:spcPct val="135000"/>
              </a:lnSpc>
            </a:pPr>
            <a:r>
              <a:rPr lang="en-US" sz="1400" b="1" dirty="0">
                <a:solidFill>
                  <a:srgbClr val="1E4A7A"/>
                </a:solidFill>
                <a:latin typeface="Cambria" pitchFamily="34" charset="0"/>
                <a:ea typeface="Cambria" pitchFamily="34" charset="-122"/>
                <a:cs typeface="Cambria" pitchFamily="34" charset="-120"/>
              </a:rPr>
              <a:t>Para </a:t>
            </a:r>
            <a:r>
              <a:rPr lang="en-US" sz="1400" b="1" dirty="0" err="1">
                <a:solidFill>
                  <a:srgbClr val="1E4A7A"/>
                </a:solidFill>
                <a:latin typeface="Cambria" pitchFamily="34" charset="0"/>
                <a:ea typeface="Cambria" pitchFamily="34" charset="-122"/>
                <a:cs typeface="Cambria" pitchFamily="34" charset="-120"/>
              </a:rPr>
              <a:t>quien</a:t>
            </a:r>
            <a:r>
              <a:rPr lang="en-US" sz="1400" b="1" dirty="0">
                <a:solidFill>
                  <a:srgbClr val="1E4A7A"/>
                </a:solidFill>
                <a:latin typeface="Cambria" pitchFamily="34" charset="0"/>
                <a:ea typeface="Cambria" pitchFamily="34" charset="-122"/>
                <a:cs typeface="Cambria" pitchFamily="34" charset="-120"/>
              </a:rPr>
              <a:t> </a:t>
            </a:r>
            <a:r>
              <a:rPr lang="en-US" sz="1400" b="1" dirty="0" err="1">
                <a:solidFill>
                  <a:srgbClr val="1E4A7A"/>
                </a:solidFill>
                <a:latin typeface="Cambria" pitchFamily="34" charset="0"/>
                <a:ea typeface="Cambria" pitchFamily="34" charset="-122"/>
                <a:cs typeface="Cambria" pitchFamily="34" charset="-120"/>
              </a:rPr>
              <a:t>quiera</a:t>
            </a:r>
            <a:r>
              <a:rPr lang="en-US" sz="1400" b="1" dirty="0">
                <a:solidFill>
                  <a:srgbClr val="1E4A7A"/>
                </a:solidFill>
                <a:latin typeface="Cambria" pitchFamily="34" charset="0"/>
                <a:ea typeface="Cambria" pitchFamily="34" charset="-122"/>
                <a:cs typeface="Cambria" pitchFamily="34" charset="-120"/>
              </a:rPr>
              <a:t> </a:t>
            </a:r>
            <a:r>
              <a:rPr lang="en-US" sz="1400" b="1" dirty="0" err="1">
                <a:solidFill>
                  <a:srgbClr val="1E4A7A"/>
                </a:solidFill>
                <a:latin typeface="Cambria" pitchFamily="34" charset="0"/>
                <a:ea typeface="Cambria" pitchFamily="34" charset="-122"/>
                <a:cs typeface="Cambria" pitchFamily="34" charset="-120"/>
              </a:rPr>
              <a:t>consolidar</a:t>
            </a:r>
            <a:r>
              <a:rPr lang="en-US" sz="1400" b="1" dirty="0">
                <a:solidFill>
                  <a:srgbClr val="1E4A7A"/>
                </a:solidFill>
                <a:latin typeface="Cambria" pitchFamily="34" charset="0"/>
                <a:ea typeface="Cambria" pitchFamily="34" charset="-122"/>
                <a:cs typeface="Cambria" pitchFamily="34" charset="-120"/>
              </a:rPr>
              <a:t> un </a:t>
            </a:r>
            <a:r>
              <a:rPr lang="en-US" sz="1400" b="1" dirty="0" err="1">
                <a:solidFill>
                  <a:srgbClr val="1E4A7A"/>
                </a:solidFill>
                <a:latin typeface="Cambria" pitchFamily="34" charset="0"/>
                <a:ea typeface="Cambria" pitchFamily="34" charset="-122"/>
                <a:cs typeface="Cambria" pitchFamily="34" charset="-120"/>
              </a:rPr>
              <a:t>objetivo</a:t>
            </a:r>
            <a:r>
              <a:rPr lang="en-US" sz="1400" b="1" dirty="0">
                <a:solidFill>
                  <a:srgbClr val="1E4A7A"/>
                </a:solidFill>
                <a:latin typeface="Cambria" pitchFamily="34" charset="0"/>
                <a:ea typeface="Cambria" pitchFamily="34" charset="-122"/>
                <a:cs typeface="Cambria" pitchFamily="34" charset="-120"/>
              </a:rPr>
              <a:t> </a:t>
            </a:r>
            <a:r>
              <a:rPr lang="en-US" sz="1400" b="1" dirty="0" err="1">
                <a:solidFill>
                  <a:srgbClr val="1E4A7A"/>
                </a:solidFill>
                <a:latin typeface="Cambria" pitchFamily="34" charset="0"/>
                <a:ea typeface="Cambria" pitchFamily="34" charset="-122"/>
                <a:cs typeface="Cambria" pitchFamily="34" charset="-120"/>
              </a:rPr>
              <a:t>concreto</a:t>
            </a:r>
            <a:r>
              <a:rPr lang="en-US" sz="1400" b="1" dirty="0">
                <a:solidFill>
                  <a:srgbClr val="1E4A7A"/>
                </a:solidFill>
                <a:latin typeface="Cambria" pitchFamily="34" charset="0"/>
                <a:ea typeface="Cambria" pitchFamily="34" charset="-122"/>
                <a:cs typeface="Cambria" pitchFamily="34" charset="-120"/>
              </a:rPr>
              <a:t>, </a:t>
            </a:r>
            <a:r>
              <a:rPr lang="en-US" sz="1400" b="1" dirty="0" err="1">
                <a:solidFill>
                  <a:srgbClr val="1E4A7A"/>
                </a:solidFill>
                <a:latin typeface="Cambria" pitchFamily="34" charset="0"/>
                <a:ea typeface="Cambria" pitchFamily="34" charset="-122"/>
                <a:cs typeface="Cambria" pitchFamily="34" charset="-120"/>
              </a:rPr>
              <a:t>aprovechando</a:t>
            </a:r>
            <a:r>
              <a:rPr lang="en-US" sz="1400" b="1" dirty="0">
                <a:solidFill>
                  <a:srgbClr val="1E4A7A"/>
                </a:solidFill>
                <a:latin typeface="Cambria" pitchFamily="34" charset="0"/>
                <a:ea typeface="Cambria" pitchFamily="34" charset="-122"/>
                <a:cs typeface="Cambria" pitchFamily="34" charset="-120"/>
              </a:rPr>
              <a:t> ese tercio de la </a:t>
            </a:r>
            <a:r>
              <a:rPr lang="en-US" sz="1400" b="1" dirty="0" err="1">
                <a:solidFill>
                  <a:srgbClr val="1E4A7A"/>
                </a:solidFill>
                <a:latin typeface="Cambria" pitchFamily="34" charset="0"/>
                <a:ea typeface="Cambria" pitchFamily="34" charset="-122"/>
                <a:cs typeface="Cambria" pitchFamily="34" charset="-120"/>
              </a:rPr>
              <a:t>vida</a:t>
            </a:r>
            <a:r>
              <a:rPr lang="en-US" sz="1400" b="1" dirty="0">
                <a:solidFill>
                  <a:srgbClr val="1E4A7A"/>
                </a:solidFill>
                <a:latin typeface="Cambria" pitchFamily="34" charset="0"/>
                <a:ea typeface="Cambria" pitchFamily="34" charset="-122"/>
                <a:cs typeface="Cambria" pitchFamily="34" charset="-120"/>
              </a:rPr>
              <a:t> de </a:t>
            </a:r>
            <a:r>
              <a:rPr lang="en-US" sz="1400" b="1" dirty="0" err="1">
                <a:solidFill>
                  <a:srgbClr val="1E4A7A"/>
                </a:solidFill>
                <a:latin typeface="Cambria" pitchFamily="34" charset="0"/>
                <a:ea typeface="Cambria" pitchFamily="34" charset="-122"/>
                <a:cs typeface="Cambria" pitchFamily="34" charset="-120"/>
              </a:rPr>
              <a:t>procesamiento</a:t>
            </a:r>
            <a:r>
              <a:rPr lang="en-US" sz="1400" b="1" dirty="0">
                <a:solidFill>
                  <a:srgbClr val="1E4A7A"/>
                </a:solidFill>
                <a:latin typeface="Cambria" pitchFamily="34" charset="0"/>
                <a:ea typeface="Cambria" pitchFamily="34" charset="-122"/>
                <a:cs typeface="Cambria" pitchFamily="34" charset="-120"/>
              </a:rPr>
              <a:t> offline no conciente.</a:t>
            </a:r>
            <a:endParaRPr lang="en-US" sz="1400" dirty="0"/>
          </a:p>
        </p:txBody>
      </p:sp>
      <p:sp>
        <p:nvSpPr>
          <p:cNvPr id="20" name="Shape 18"/>
          <p:cNvSpPr/>
          <p:nvPr/>
        </p:nvSpPr>
        <p:spPr>
          <a:xfrm>
            <a:off x="4846320" y="2240280"/>
            <a:ext cx="3383280" cy="0"/>
          </a:xfrm>
          <a:prstGeom prst="line">
            <a:avLst/>
          </a:prstGeom>
          <a:noFill/>
          <a:ln w="6350">
            <a:solidFill>
              <a:srgbClr val="C8A020"/>
            </a:solidFill>
            <a:prstDash val="solid"/>
          </a:ln>
        </p:spPr>
        <p:txBody>
          <a:bodyPr/>
          <a:lstStyle/>
          <a:p>
            <a:endParaRPr lang="es-CL"/>
          </a:p>
        </p:txBody>
      </p:sp>
      <p:sp>
        <p:nvSpPr>
          <p:cNvPr id="21" name="Text 19"/>
          <p:cNvSpPr/>
          <p:nvPr/>
        </p:nvSpPr>
        <p:spPr>
          <a:xfrm>
            <a:off x="4846320" y="2359152"/>
            <a:ext cx="3730752" cy="914400"/>
          </a:xfrm>
          <a:prstGeom prst="rect">
            <a:avLst/>
          </a:prstGeom>
          <a:noFill/>
          <a:ln/>
        </p:spPr>
        <p:txBody>
          <a:bodyPr wrap="square" rtlCol="0" anchor="ctr"/>
          <a:lstStyle/>
          <a:p>
            <a:pPr marL="0" indent="0">
              <a:lnSpc>
                <a:spcPct val="140000"/>
              </a:lnSpc>
              <a:buNone/>
            </a:pPr>
            <a:r>
              <a:rPr lang="en-US" sz="1400" b="1" dirty="0">
                <a:solidFill>
                  <a:srgbClr val="700000"/>
                </a:solidFill>
                <a:latin typeface="Calibri" pitchFamily="34" charset="0"/>
                <a:ea typeface="Calibri" pitchFamily="34" charset="-122"/>
                <a:cs typeface="Calibri" pitchFamily="34" charset="-120"/>
              </a:rPr>
              <a:t>No se requiere ningún conocimiento previo.</a:t>
            </a:r>
            <a:endParaRPr lang="en-US" sz="1400" b="1" dirty="0">
              <a:solidFill>
                <a:srgbClr val="700000"/>
              </a:solidFill>
            </a:endParaRPr>
          </a:p>
          <a:p>
            <a:pPr marL="0" indent="0">
              <a:lnSpc>
                <a:spcPct val="140000"/>
              </a:lnSpc>
              <a:buNone/>
            </a:pPr>
            <a:r>
              <a:rPr lang="en-US" sz="1400" b="1" dirty="0">
                <a:solidFill>
                  <a:srgbClr val="700000"/>
                </a:solidFill>
                <a:latin typeface="Calibri" pitchFamily="34" charset="0"/>
                <a:ea typeface="Calibri" pitchFamily="34" charset="-122"/>
                <a:cs typeface="Calibri" pitchFamily="34" charset="-120"/>
              </a:rPr>
              <a:t>Solo </a:t>
            </a:r>
            <a:r>
              <a:rPr lang="en-US" sz="1400" b="1" dirty="0" err="1">
                <a:solidFill>
                  <a:srgbClr val="700000"/>
                </a:solidFill>
                <a:latin typeface="Calibri" pitchFamily="34" charset="0"/>
                <a:ea typeface="Calibri" pitchFamily="34" charset="-122"/>
                <a:cs typeface="Calibri" pitchFamily="34" charset="-120"/>
              </a:rPr>
              <a:t>tener</a:t>
            </a:r>
            <a:r>
              <a:rPr lang="en-US" sz="1400" b="1" dirty="0">
                <a:solidFill>
                  <a:srgbClr val="700000"/>
                </a:solidFill>
                <a:latin typeface="Calibri" pitchFamily="34" charset="0"/>
                <a:ea typeface="Calibri" pitchFamily="34" charset="-122"/>
                <a:cs typeface="Calibri" pitchFamily="34" charset="-120"/>
              </a:rPr>
              <a:t> un objetivo claro y disposición</a:t>
            </a:r>
            <a:endParaRPr lang="en-US" sz="1400" b="1" dirty="0">
              <a:solidFill>
                <a:srgbClr val="700000"/>
              </a:solidFill>
            </a:endParaRPr>
          </a:p>
          <a:p>
            <a:pPr marL="0" indent="0">
              <a:lnSpc>
                <a:spcPct val="140000"/>
              </a:lnSpc>
              <a:buNone/>
            </a:pPr>
            <a:r>
              <a:rPr lang="en-US" sz="1400" b="1" dirty="0">
                <a:solidFill>
                  <a:srgbClr val="700000"/>
                </a:solidFill>
                <a:latin typeface="Calibri" pitchFamily="34" charset="0"/>
                <a:ea typeface="Calibri" pitchFamily="34" charset="-122"/>
                <a:cs typeface="Calibri" pitchFamily="34" charset="-120"/>
              </a:rPr>
              <a:t>para trabajar con el ciclo completo.</a:t>
            </a:r>
            <a:endParaRPr lang="en-US" sz="1400" b="1" dirty="0">
              <a:solidFill>
                <a:srgbClr val="700000"/>
              </a:solidFill>
            </a:endParaRPr>
          </a:p>
        </p:txBody>
      </p:sp>
      <p:sp>
        <p:nvSpPr>
          <p:cNvPr id="22" name="Shape 20"/>
          <p:cNvSpPr/>
          <p:nvPr/>
        </p:nvSpPr>
        <p:spPr>
          <a:xfrm>
            <a:off x="4663440" y="3475864"/>
            <a:ext cx="4069080" cy="274320"/>
          </a:xfrm>
          <a:prstGeom prst="roundRect">
            <a:avLst>
              <a:gd name="adj" fmla="val 5797"/>
            </a:avLst>
          </a:prstGeom>
          <a:solidFill>
            <a:srgbClr val="FAF3D8"/>
          </a:solidFill>
          <a:ln w="6350">
            <a:solidFill>
              <a:srgbClr val="C8A020"/>
            </a:solidFill>
            <a:prstDash val="solid"/>
          </a:ln>
          <a:effectLst>
            <a:outerShdw blurRad="101600" dist="25400" dir="2700000" algn="bl" rotWithShape="0">
              <a:srgbClr val="000000">
                <a:alpha val="10000"/>
              </a:srgbClr>
            </a:outerShdw>
          </a:effectLst>
        </p:spPr>
        <p:txBody>
          <a:bodyPr/>
          <a:lstStyle/>
          <a:p>
            <a:endParaRPr lang="es-CL"/>
          </a:p>
        </p:txBody>
      </p:sp>
      <p:sp>
        <p:nvSpPr>
          <p:cNvPr id="23" name="Text 21"/>
          <p:cNvSpPr/>
          <p:nvPr/>
        </p:nvSpPr>
        <p:spPr>
          <a:xfrm>
            <a:off x="4846320" y="3566160"/>
            <a:ext cx="3730752" cy="109728"/>
          </a:xfrm>
          <a:prstGeom prst="rect">
            <a:avLst/>
          </a:prstGeom>
          <a:noFill/>
          <a:ln/>
        </p:spPr>
        <p:txBody>
          <a:bodyPr wrap="square" rtlCol="0" anchor="ctr"/>
          <a:lstStyle/>
          <a:p>
            <a:pPr marL="0" indent="0">
              <a:buNone/>
            </a:pPr>
            <a:r>
              <a:rPr lang="en-US" sz="1250" b="1" dirty="0">
                <a:solidFill>
                  <a:srgbClr val="C8A020"/>
                </a:solidFill>
                <a:latin typeface="Calibri" pitchFamily="34" charset="0"/>
                <a:ea typeface="Calibri" pitchFamily="34" charset="-122"/>
                <a:cs typeface="Calibri" pitchFamily="34" charset="-120"/>
              </a:rPr>
              <a:t>Próximo ciclo</a:t>
            </a:r>
            <a:endParaRPr lang="en-US" sz="1250" dirty="0"/>
          </a:p>
        </p:txBody>
      </p:sp>
      <p:sp>
        <p:nvSpPr>
          <p:cNvPr id="24" name="Text 22"/>
          <p:cNvSpPr/>
          <p:nvPr/>
        </p:nvSpPr>
        <p:spPr>
          <a:xfrm>
            <a:off x="4681728" y="3837214"/>
            <a:ext cx="4005072" cy="743604"/>
          </a:xfrm>
          <a:prstGeom prst="rect">
            <a:avLst/>
          </a:prstGeom>
          <a:noFill/>
          <a:ln/>
        </p:spPr>
        <p:txBody>
          <a:bodyPr wrap="square" rtlCol="0" anchor="ctr"/>
          <a:lstStyle/>
          <a:p>
            <a:pPr marL="0" indent="0" algn="ctr">
              <a:buNone/>
            </a:pPr>
            <a:r>
              <a:rPr lang="en-US" sz="1200" b="1" dirty="0">
                <a:solidFill>
                  <a:srgbClr val="1E4A7A"/>
                </a:solidFill>
                <a:latin typeface="Cambria" pitchFamily="34" charset="0"/>
                <a:ea typeface="Cambria" pitchFamily="34" charset="-122"/>
                <a:cs typeface="Cambria" pitchFamily="34" charset="-120"/>
              </a:rPr>
              <a:t>Domingo 28 de </a:t>
            </a:r>
            <a:r>
              <a:rPr lang="en-US" sz="1200" b="1" dirty="0" err="1">
                <a:solidFill>
                  <a:srgbClr val="1E4A7A"/>
                </a:solidFill>
                <a:latin typeface="Cambria" pitchFamily="34" charset="0"/>
                <a:ea typeface="Cambria" pitchFamily="34" charset="-122"/>
                <a:cs typeface="Cambria" pitchFamily="34" charset="-120"/>
              </a:rPr>
              <a:t>junio</a:t>
            </a:r>
            <a:r>
              <a:rPr lang="en-US" sz="1200" b="1" dirty="0">
                <a:solidFill>
                  <a:srgbClr val="1E4A7A"/>
                </a:solidFill>
                <a:latin typeface="Cambria" pitchFamily="34" charset="0"/>
                <a:ea typeface="Cambria" pitchFamily="34" charset="-122"/>
                <a:cs typeface="Cambria" pitchFamily="34" charset="-120"/>
              </a:rPr>
              <a:t>, </a:t>
            </a:r>
            <a:r>
              <a:rPr lang="en-US" sz="1200" b="1" dirty="0" err="1">
                <a:solidFill>
                  <a:srgbClr val="1E4A7A"/>
                </a:solidFill>
                <a:latin typeface="Cambria" pitchFamily="34" charset="0"/>
                <a:ea typeface="Cambria" pitchFamily="34" charset="-122"/>
                <a:cs typeface="Cambria" pitchFamily="34" charset="-120"/>
              </a:rPr>
              <a:t>por</a:t>
            </a:r>
            <a:r>
              <a:rPr lang="en-US" sz="1200" b="1" dirty="0">
                <a:solidFill>
                  <a:srgbClr val="1E4A7A"/>
                </a:solidFill>
                <a:latin typeface="Cambria" pitchFamily="34" charset="0"/>
                <a:ea typeface="Cambria" pitchFamily="34" charset="-122"/>
                <a:cs typeface="Cambria" pitchFamily="34" charset="-120"/>
              </a:rPr>
              <a:t> 5 meses </a:t>
            </a:r>
            <a:r>
              <a:rPr lang="en-US" sz="1200" b="1" dirty="0" err="1">
                <a:solidFill>
                  <a:srgbClr val="1E4A7A"/>
                </a:solidFill>
                <a:latin typeface="Cambria" pitchFamily="34" charset="0"/>
                <a:ea typeface="Cambria" pitchFamily="34" charset="-122"/>
                <a:cs typeface="Cambria" pitchFamily="34" charset="-120"/>
              </a:rPr>
              <a:t>domingo</a:t>
            </a:r>
            <a:r>
              <a:rPr lang="en-US" sz="1200" b="1" dirty="0">
                <a:solidFill>
                  <a:srgbClr val="1E4A7A"/>
                </a:solidFill>
                <a:latin typeface="Cambria" pitchFamily="34" charset="0"/>
                <a:ea typeface="Cambria" pitchFamily="34" charset="-122"/>
                <a:cs typeface="Cambria" pitchFamily="34" charset="-120"/>
              </a:rPr>
              <a:t> </a:t>
            </a:r>
            <a:r>
              <a:rPr lang="en-US" sz="1200" b="1" dirty="0" err="1">
                <a:solidFill>
                  <a:srgbClr val="1E4A7A"/>
                </a:solidFill>
                <a:latin typeface="Cambria" pitchFamily="34" charset="0"/>
                <a:ea typeface="Cambria" pitchFamily="34" charset="-122"/>
                <a:cs typeface="Cambria" pitchFamily="34" charset="-120"/>
              </a:rPr>
              <a:t>por</a:t>
            </a:r>
            <a:r>
              <a:rPr lang="en-US" sz="1200" b="1" dirty="0">
                <a:solidFill>
                  <a:srgbClr val="1E4A7A"/>
                </a:solidFill>
                <a:latin typeface="Cambria" pitchFamily="34" charset="0"/>
                <a:ea typeface="Cambria" pitchFamily="34" charset="-122"/>
                <a:cs typeface="Cambria" pitchFamily="34" charset="-120"/>
              </a:rPr>
              <a:t> medio.</a:t>
            </a:r>
          </a:p>
          <a:p>
            <a:pPr marL="0" indent="0" algn="ctr">
              <a:buNone/>
            </a:pPr>
            <a:r>
              <a:rPr lang="en-US" sz="1200" b="1" dirty="0">
                <a:solidFill>
                  <a:srgbClr val="1E4A7A"/>
                </a:solidFill>
                <a:latin typeface="Cambria" pitchFamily="34" charset="0"/>
                <a:ea typeface="Cambria" pitchFamily="34" charset="-122"/>
                <a:cs typeface="Cambria" pitchFamily="34" charset="-120"/>
              </a:rPr>
              <a:t> +56990789637 www.fundacionmovimientointegrador.com</a:t>
            </a:r>
            <a:endParaRPr lang="en-US" sz="1200" dirty="0"/>
          </a:p>
        </p:txBody>
      </p:sp>
      <p:sp>
        <p:nvSpPr>
          <p:cNvPr id="25" name="Text 23"/>
          <p:cNvSpPr/>
          <p:nvPr/>
        </p:nvSpPr>
        <p:spPr>
          <a:xfrm>
            <a:off x="4846320" y="4370832"/>
            <a:ext cx="3730752" cy="274320"/>
          </a:xfrm>
          <a:prstGeom prst="rect">
            <a:avLst/>
          </a:prstGeom>
          <a:noFill/>
          <a:ln/>
        </p:spPr>
        <p:txBody>
          <a:bodyPr wrap="square" rtlCol="0" anchor="ctr"/>
          <a:lstStyle/>
          <a:p>
            <a:pPr marL="0" indent="0">
              <a:buNone/>
            </a:pPr>
            <a:endParaRPr lang="en-US" sz="1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1E4A7A"/>
        </a:solidFill>
        <a:effectLst/>
      </p:bgPr>
    </p:bg>
    <p:spTree>
      <p:nvGrpSpPr>
        <p:cNvPr id="1" name=""/>
        <p:cNvGrpSpPr/>
        <p:nvPr/>
      </p:nvGrpSpPr>
      <p:grpSpPr>
        <a:xfrm>
          <a:off x="0" y="0"/>
          <a:ext cx="0" cy="0"/>
          <a:chOff x="0" y="0"/>
          <a:chExt cx="0" cy="0"/>
        </a:xfrm>
      </p:grpSpPr>
      <p:sp>
        <p:nvSpPr>
          <p:cNvPr id="2" name="Shape 0"/>
          <p:cNvSpPr/>
          <p:nvPr/>
        </p:nvSpPr>
        <p:spPr>
          <a:xfrm>
            <a:off x="0" y="4663440"/>
            <a:ext cx="9144000" cy="480060"/>
          </a:xfrm>
          <a:prstGeom prst="rect">
            <a:avLst/>
          </a:prstGeom>
          <a:solidFill>
            <a:srgbClr val="C8A020"/>
          </a:solidFill>
          <a:ln w="12700">
            <a:solidFill>
              <a:srgbClr val="C8A020"/>
            </a:solidFill>
            <a:prstDash val="solid"/>
          </a:ln>
        </p:spPr>
        <p:txBody>
          <a:bodyPr/>
          <a:lstStyle/>
          <a:p>
            <a:endParaRPr lang="es-CL"/>
          </a:p>
        </p:txBody>
      </p:sp>
      <p:sp>
        <p:nvSpPr>
          <p:cNvPr id="3" name="Shape 1"/>
          <p:cNvSpPr/>
          <p:nvPr/>
        </p:nvSpPr>
        <p:spPr>
          <a:xfrm>
            <a:off x="6217920" y="-1005840"/>
            <a:ext cx="4114800" cy="4114800"/>
          </a:xfrm>
          <a:prstGeom prst="ellipse">
            <a:avLst/>
          </a:prstGeom>
          <a:solidFill>
            <a:srgbClr val="2F66A8">
              <a:alpha val="30000"/>
            </a:srgbClr>
          </a:solidFill>
          <a:ln w="12700">
            <a:solidFill>
              <a:srgbClr val="2F66A8">
                <a:alpha val="30000"/>
              </a:srgbClr>
            </a:solidFill>
            <a:prstDash val="solid"/>
          </a:ln>
        </p:spPr>
        <p:txBody>
          <a:bodyPr/>
          <a:lstStyle/>
          <a:p>
            <a:endParaRPr lang="es-CL"/>
          </a:p>
        </p:txBody>
      </p:sp>
      <p:pic>
        <p:nvPicPr>
          <p:cNvPr id="4" name="Image 0" descr="preencoded.png"/>
          <p:cNvPicPr>
            <a:picLocks noChangeAspect="1"/>
          </p:cNvPicPr>
          <p:nvPr/>
        </p:nvPicPr>
        <p:blipFill>
          <a:blip r:embed="rId3">
            <a:alphaModFix amt="82000"/>
          </a:blip>
          <a:stretch>
            <a:fillRect/>
          </a:stretch>
        </p:blipFill>
        <p:spPr>
          <a:xfrm>
            <a:off x="7406640" y="411480"/>
            <a:ext cx="1417320" cy="1417320"/>
          </a:xfrm>
          <a:prstGeom prst="rect">
            <a:avLst/>
          </a:prstGeom>
        </p:spPr>
      </p:pic>
      <p:sp>
        <p:nvSpPr>
          <p:cNvPr id="5" name="Text 2"/>
          <p:cNvSpPr/>
          <p:nvPr/>
        </p:nvSpPr>
        <p:spPr>
          <a:xfrm>
            <a:off x="502920" y="594360"/>
            <a:ext cx="7772400" cy="1005840"/>
          </a:xfrm>
          <a:prstGeom prst="rect">
            <a:avLst/>
          </a:prstGeom>
          <a:noFill/>
          <a:ln/>
        </p:spPr>
        <p:txBody>
          <a:bodyPr wrap="square" rtlCol="0" anchor="ctr"/>
          <a:lstStyle/>
          <a:p>
            <a:pPr marL="0" indent="0">
              <a:lnSpc>
                <a:spcPct val="125000"/>
              </a:lnSpc>
              <a:buNone/>
            </a:pPr>
            <a:r>
              <a:rPr lang="en-US" sz="2400" i="1" dirty="0">
                <a:solidFill>
                  <a:srgbClr val="5A9EE0"/>
                </a:solidFill>
                <a:latin typeface="Cambria" pitchFamily="34" charset="0"/>
                <a:ea typeface="Cambria" pitchFamily="34" charset="-122"/>
                <a:cs typeface="Cambria" pitchFamily="34" charset="-120"/>
              </a:rPr>
              <a:t>Para que tu procesamiento no consciente</a:t>
            </a:r>
            <a:endParaRPr lang="en-US" sz="2400" dirty="0"/>
          </a:p>
          <a:p>
            <a:pPr marL="0" indent="0">
              <a:lnSpc>
                <a:spcPct val="125000"/>
              </a:lnSpc>
              <a:buNone/>
            </a:pPr>
            <a:r>
              <a:rPr lang="en-US" sz="2400" i="1" dirty="0">
                <a:solidFill>
                  <a:srgbClr val="5A9EE0"/>
                </a:solidFill>
                <a:latin typeface="Cambria" pitchFamily="34" charset="0"/>
                <a:ea typeface="Cambria" pitchFamily="34" charset="-122"/>
                <a:cs typeface="Cambria" pitchFamily="34" charset="-120"/>
              </a:rPr>
              <a:t>sea enriquecedor,</a:t>
            </a:r>
            <a:endParaRPr lang="en-US" sz="2400" dirty="0"/>
          </a:p>
        </p:txBody>
      </p:sp>
      <p:sp>
        <p:nvSpPr>
          <p:cNvPr id="6" name="Text 3"/>
          <p:cNvSpPr/>
          <p:nvPr/>
        </p:nvSpPr>
        <p:spPr>
          <a:xfrm>
            <a:off x="502920" y="1627632"/>
            <a:ext cx="7772400" cy="1645920"/>
          </a:xfrm>
          <a:prstGeom prst="rect">
            <a:avLst/>
          </a:prstGeom>
          <a:noFill/>
          <a:ln/>
        </p:spPr>
        <p:txBody>
          <a:bodyPr wrap="square" rtlCol="0" anchor="ctr"/>
          <a:lstStyle/>
          <a:p>
            <a:pPr marL="0" indent="0">
              <a:lnSpc>
                <a:spcPct val="110000"/>
              </a:lnSpc>
              <a:buNone/>
            </a:pPr>
            <a:r>
              <a:rPr lang="en-US" sz="2800" b="1" dirty="0">
                <a:solidFill>
                  <a:srgbClr val="FFFFFF"/>
                </a:solidFill>
                <a:latin typeface="Cambria" pitchFamily="34" charset="0"/>
                <a:ea typeface="Cambria" pitchFamily="34" charset="-122"/>
                <a:cs typeface="Cambria" pitchFamily="34" charset="-120"/>
              </a:rPr>
              <a:t>solo </a:t>
            </a:r>
            <a:r>
              <a:rPr lang="en-US" sz="2800" b="1" dirty="0" err="1">
                <a:solidFill>
                  <a:srgbClr val="FFFFFF"/>
                </a:solidFill>
                <a:latin typeface="Cambria" pitchFamily="34" charset="0"/>
                <a:ea typeface="Cambria" pitchFamily="34" charset="-122"/>
                <a:cs typeface="Cambria" pitchFamily="34" charset="-120"/>
              </a:rPr>
              <a:t>tienes</a:t>
            </a:r>
            <a:r>
              <a:rPr lang="en-US" sz="2800" b="1" dirty="0">
                <a:solidFill>
                  <a:srgbClr val="FFFFFF"/>
                </a:solidFill>
                <a:latin typeface="Cambria" pitchFamily="34" charset="0"/>
                <a:ea typeface="Cambria" pitchFamily="34" charset="-122"/>
                <a:cs typeface="Cambria" pitchFamily="34" charset="-120"/>
              </a:rPr>
              <a:t> </a:t>
            </a:r>
            <a:r>
              <a:rPr lang="en-US" sz="2800" b="1" dirty="0" err="1">
                <a:solidFill>
                  <a:srgbClr val="FFFFFF"/>
                </a:solidFill>
                <a:latin typeface="Cambria" pitchFamily="34" charset="0"/>
                <a:ea typeface="Cambria" pitchFamily="34" charset="-122"/>
                <a:cs typeface="Cambria" pitchFamily="34" charset="-120"/>
              </a:rPr>
              <a:t>que</a:t>
            </a:r>
            <a:r>
              <a:rPr lang="en-US" sz="2800" dirty="0"/>
              <a:t> </a:t>
            </a:r>
            <a:r>
              <a:rPr lang="en-US" sz="2800" b="1" dirty="0" err="1">
                <a:solidFill>
                  <a:srgbClr val="FFFFFF"/>
                </a:solidFill>
                <a:latin typeface="Cambria" pitchFamily="34" charset="0"/>
                <a:ea typeface="Cambria" pitchFamily="34" charset="-122"/>
                <a:cs typeface="Cambria" pitchFamily="34" charset="-120"/>
              </a:rPr>
              <a:t>nutrirlo</a:t>
            </a:r>
            <a:r>
              <a:rPr lang="en-US" sz="2800" b="1" dirty="0">
                <a:solidFill>
                  <a:srgbClr val="FFFFFF"/>
                </a:solidFill>
                <a:latin typeface="Cambria" pitchFamily="34" charset="0"/>
                <a:ea typeface="Cambria" pitchFamily="34" charset="-122"/>
                <a:cs typeface="Cambria" pitchFamily="34" charset="-120"/>
              </a:rPr>
              <a:t> en vigilia.</a:t>
            </a:r>
            <a:endParaRPr lang="en-US" sz="2800" dirty="0"/>
          </a:p>
        </p:txBody>
      </p:sp>
      <p:sp>
        <p:nvSpPr>
          <p:cNvPr id="7" name="Text 4"/>
          <p:cNvSpPr/>
          <p:nvPr/>
        </p:nvSpPr>
        <p:spPr>
          <a:xfrm>
            <a:off x="502920" y="3310128"/>
            <a:ext cx="7772400" cy="658368"/>
          </a:xfrm>
          <a:prstGeom prst="rect">
            <a:avLst/>
          </a:prstGeom>
          <a:noFill/>
          <a:ln/>
        </p:spPr>
        <p:txBody>
          <a:bodyPr wrap="square" rtlCol="0" anchor="ctr"/>
          <a:lstStyle/>
          <a:p>
            <a:pPr marL="0" indent="0" algn="ctr">
              <a:buNone/>
            </a:pPr>
            <a:r>
              <a:rPr lang="en-US" sz="2600" b="1" i="1" dirty="0">
                <a:solidFill>
                  <a:srgbClr val="F5D87A"/>
                </a:solidFill>
                <a:latin typeface="Cambria" pitchFamily="34" charset="0"/>
                <a:ea typeface="Cambria" pitchFamily="34" charset="-122"/>
                <a:cs typeface="Cambria" pitchFamily="34" charset="-120"/>
              </a:rPr>
              <a:t>El resto ocurre por añadidura</a:t>
            </a:r>
            <a:r>
              <a:rPr lang="en-US" sz="2600" i="1" dirty="0">
                <a:solidFill>
                  <a:srgbClr val="F5D87A"/>
                </a:solidFill>
                <a:latin typeface="Cambria" pitchFamily="34" charset="0"/>
                <a:ea typeface="Cambria" pitchFamily="34" charset="-122"/>
                <a:cs typeface="Cambria" pitchFamily="34" charset="-120"/>
              </a:rPr>
              <a:t>.</a:t>
            </a:r>
            <a:endParaRPr lang="en-US" sz="2600" dirty="0"/>
          </a:p>
        </p:txBody>
      </p:sp>
      <p:sp>
        <p:nvSpPr>
          <p:cNvPr id="8" name="Shape 5"/>
          <p:cNvSpPr/>
          <p:nvPr/>
        </p:nvSpPr>
        <p:spPr>
          <a:xfrm>
            <a:off x="502920" y="4041648"/>
            <a:ext cx="4572000" cy="0"/>
          </a:xfrm>
          <a:prstGeom prst="line">
            <a:avLst/>
          </a:prstGeom>
          <a:noFill/>
          <a:ln w="12700">
            <a:solidFill>
              <a:srgbClr val="C8A020"/>
            </a:solidFill>
            <a:prstDash val="solid"/>
          </a:ln>
        </p:spPr>
        <p:txBody>
          <a:bodyPr/>
          <a:lstStyle/>
          <a:p>
            <a:endParaRPr lang="es-CL"/>
          </a:p>
        </p:txBody>
      </p:sp>
      <p:sp>
        <p:nvSpPr>
          <p:cNvPr id="9" name="Text 6"/>
          <p:cNvSpPr/>
          <p:nvPr/>
        </p:nvSpPr>
        <p:spPr>
          <a:xfrm>
            <a:off x="-37750" y="4169664"/>
            <a:ext cx="9181750" cy="347472"/>
          </a:xfrm>
          <a:prstGeom prst="rect">
            <a:avLst/>
          </a:prstGeom>
          <a:noFill/>
          <a:ln/>
        </p:spPr>
        <p:txBody>
          <a:bodyPr wrap="square" rtlCol="0" anchor="ctr"/>
          <a:lstStyle/>
          <a:p>
            <a:pPr marL="0" indent="0" algn="ctr">
              <a:buNone/>
            </a:pPr>
            <a:r>
              <a:rPr lang="en-US" sz="2000" b="1" dirty="0">
                <a:solidFill>
                  <a:schemeClr val="bg1"/>
                </a:solidFill>
                <a:hlinkClick r:id="rId4">
                  <a:extLst>
                    <a:ext uri="{A12FA001-AC4F-418D-AE19-62706E023703}">
                      <ahyp:hlinkClr xmlns:ahyp="http://schemas.microsoft.com/office/drawing/2018/hyperlinkcolor" val="tx"/>
                    </a:ext>
                  </a:extLst>
                </a:hlinkClick>
              </a:rPr>
              <a:t>www.fundacionmovimientointegrador.com</a:t>
            </a:r>
            <a:r>
              <a:rPr lang="en-US" sz="2000" b="1" dirty="0">
                <a:solidFill>
                  <a:schemeClr val="bg1"/>
                </a:solidFill>
              </a:rPr>
              <a:t> / +56990789637</a:t>
            </a:r>
          </a:p>
        </p:txBody>
      </p:sp>
      <p:sp>
        <p:nvSpPr>
          <p:cNvPr id="10" name="Text 7"/>
          <p:cNvSpPr/>
          <p:nvPr/>
        </p:nvSpPr>
        <p:spPr>
          <a:xfrm>
            <a:off x="502920" y="4690872"/>
            <a:ext cx="8229600" cy="329184"/>
          </a:xfrm>
          <a:prstGeom prst="rect">
            <a:avLst/>
          </a:prstGeom>
          <a:noFill/>
          <a:ln/>
        </p:spPr>
        <p:txBody>
          <a:bodyPr wrap="square" rtlCol="0" anchor="ctr"/>
          <a:lstStyle/>
          <a:p>
            <a:pPr marL="0" indent="0" algn="ctr">
              <a:buNone/>
            </a:pPr>
            <a:r>
              <a:rPr lang="en-US" sz="1400" b="1" dirty="0">
                <a:solidFill>
                  <a:srgbClr val="1E4A7A"/>
                </a:solidFill>
                <a:latin typeface="Calibri" pitchFamily="34" charset="0"/>
                <a:ea typeface="Calibri" pitchFamily="34" charset="-122"/>
                <a:cs typeface="Calibri" pitchFamily="34" charset="-120"/>
              </a:rPr>
              <a:t>Marisol Hume Eriksson  ·  </a:t>
            </a:r>
            <a:r>
              <a:rPr lang="en-US" sz="1400" b="1" i="1" dirty="0">
                <a:solidFill>
                  <a:srgbClr val="1E4A7A"/>
                </a:solidFill>
                <a:latin typeface="Calibri" pitchFamily="34" charset="0"/>
                <a:ea typeface="Calibri" pitchFamily="34" charset="-122"/>
                <a:cs typeface="Calibri" pitchFamily="34" charset="-120"/>
              </a:rPr>
              <a:t>Fundación Movimiento Integrador</a:t>
            </a:r>
            <a:endParaRPr lang="en-US" sz="14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E4A7A"/>
        </a:solidFill>
        <a:effectLst/>
      </p:bgPr>
    </p:bg>
    <p:spTree>
      <p:nvGrpSpPr>
        <p:cNvPr id="1" name=""/>
        <p:cNvGrpSpPr/>
        <p:nvPr/>
      </p:nvGrpSpPr>
      <p:grpSpPr>
        <a:xfrm>
          <a:off x="0" y="0"/>
          <a:ext cx="0" cy="0"/>
          <a:chOff x="0" y="0"/>
          <a:chExt cx="0" cy="0"/>
        </a:xfrm>
      </p:grpSpPr>
      <p:sp>
        <p:nvSpPr>
          <p:cNvPr id="2" name="Shape 0"/>
          <p:cNvSpPr/>
          <p:nvPr/>
        </p:nvSpPr>
        <p:spPr>
          <a:xfrm>
            <a:off x="0" y="4434840"/>
            <a:ext cx="9144000" cy="708660"/>
          </a:xfrm>
          <a:prstGeom prst="rect">
            <a:avLst/>
          </a:prstGeom>
          <a:solidFill>
            <a:srgbClr val="C8A020"/>
          </a:solidFill>
          <a:ln w="12700">
            <a:solidFill>
              <a:srgbClr val="C8A020"/>
            </a:solidFill>
            <a:prstDash val="solid"/>
          </a:ln>
        </p:spPr>
        <p:txBody>
          <a:bodyPr/>
          <a:lstStyle/>
          <a:p>
            <a:endParaRPr lang="es-CL"/>
          </a:p>
        </p:txBody>
      </p:sp>
      <p:sp>
        <p:nvSpPr>
          <p:cNvPr id="3" name="Text 1"/>
          <p:cNvSpPr/>
          <p:nvPr/>
        </p:nvSpPr>
        <p:spPr>
          <a:xfrm>
            <a:off x="548640" y="1005840"/>
            <a:ext cx="8046720" cy="457200"/>
          </a:xfrm>
          <a:prstGeom prst="rect">
            <a:avLst/>
          </a:prstGeom>
          <a:noFill/>
          <a:ln/>
        </p:spPr>
        <p:txBody>
          <a:bodyPr wrap="square" rtlCol="0" anchor="ctr"/>
          <a:lstStyle/>
          <a:p>
            <a:pPr marL="0" indent="0">
              <a:buNone/>
            </a:pPr>
            <a:r>
              <a:rPr lang="en-US" sz="1200" kern="0" spc="400" dirty="0">
                <a:solidFill>
                  <a:srgbClr val="F5D87A"/>
                </a:solidFill>
                <a:latin typeface="Calibri" pitchFamily="34" charset="0"/>
                <a:ea typeface="Calibri" pitchFamily="34" charset="-122"/>
                <a:cs typeface="Calibri" pitchFamily="34" charset="-120"/>
              </a:rPr>
              <a:t>Sección 1</a:t>
            </a:r>
            <a:endParaRPr lang="en-US" sz="1200" dirty="0"/>
          </a:p>
        </p:txBody>
      </p:sp>
      <p:sp>
        <p:nvSpPr>
          <p:cNvPr id="4" name="Text 2"/>
          <p:cNvSpPr/>
          <p:nvPr/>
        </p:nvSpPr>
        <p:spPr>
          <a:xfrm>
            <a:off x="548640" y="1508760"/>
            <a:ext cx="8046720" cy="1828800"/>
          </a:xfrm>
          <a:prstGeom prst="rect">
            <a:avLst/>
          </a:prstGeom>
          <a:noFill/>
          <a:ln/>
        </p:spPr>
        <p:txBody>
          <a:bodyPr wrap="square" rtlCol="0" anchor="ctr"/>
          <a:lstStyle/>
          <a:p>
            <a:pPr marL="0" indent="0">
              <a:buNone/>
            </a:pPr>
            <a:r>
              <a:rPr lang="en-US" sz="4400" b="1" dirty="0">
                <a:solidFill>
                  <a:srgbClr val="FFFFFF"/>
                </a:solidFill>
                <a:latin typeface="Cambria" pitchFamily="34" charset="0"/>
                <a:ea typeface="Cambria" pitchFamily="34" charset="-122"/>
                <a:cs typeface="Cambria" pitchFamily="34" charset="-120"/>
              </a:rPr>
              <a:t>El Continuum</a:t>
            </a:r>
            <a:endParaRPr lang="en-US" sz="4400" dirty="0"/>
          </a:p>
          <a:p>
            <a:pPr marL="0" indent="0">
              <a:buNone/>
            </a:pPr>
            <a:r>
              <a:rPr lang="en-US" sz="4400" b="1" dirty="0">
                <a:solidFill>
                  <a:srgbClr val="FFFFFF"/>
                </a:solidFill>
                <a:latin typeface="Cambria" pitchFamily="34" charset="0"/>
                <a:ea typeface="Cambria" pitchFamily="34" charset="-122"/>
                <a:cs typeface="Cambria" pitchFamily="34" charset="-120"/>
              </a:rPr>
              <a:t>Vigilonírico</a:t>
            </a:r>
            <a:endParaRPr lang="en-US" sz="4400" dirty="0"/>
          </a:p>
        </p:txBody>
      </p:sp>
      <p:sp>
        <p:nvSpPr>
          <p:cNvPr id="5" name="Text 3"/>
          <p:cNvSpPr/>
          <p:nvPr/>
        </p:nvSpPr>
        <p:spPr>
          <a:xfrm>
            <a:off x="898070" y="3429000"/>
            <a:ext cx="7697289" cy="594360"/>
          </a:xfrm>
          <a:prstGeom prst="rect">
            <a:avLst/>
          </a:prstGeom>
          <a:noFill/>
          <a:ln/>
        </p:spPr>
        <p:txBody>
          <a:bodyPr wrap="square" rtlCol="0" anchor="ctr"/>
          <a:lstStyle/>
          <a:p>
            <a:pPr marL="0" indent="0">
              <a:buNone/>
            </a:pPr>
            <a:r>
              <a:rPr lang="en-US" sz="1700" i="1" dirty="0">
                <a:solidFill>
                  <a:srgbClr val="5A9EE0"/>
                </a:solidFill>
                <a:latin typeface="Calibri" pitchFamily="34" charset="0"/>
                <a:ea typeface="Calibri" pitchFamily="34" charset="-122"/>
                <a:cs typeface="Calibri" pitchFamily="34" charset="-120"/>
              </a:rPr>
              <a:t>Un modelo que integra el tercio de vida que permanecía fuera de toda intervención</a:t>
            </a:r>
            <a:endParaRPr lang="en-US" sz="1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C8A020"/>
          </a:solidFill>
          <a:ln w="12700">
            <a:solidFill>
              <a:srgbClr val="C8A020"/>
            </a:solidFill>
            <a:prstDash val="solid"/>
          </a:ln>
        </p:spPr>
        <p:txBody>
          <a:bodyPr/>
          <a:lstStyle/>
          <a:p>
            <a:endParaRPr lang="es-CL"/>
          </a:p>
        </p:txBody>
      </p:sp>
      <p:sp>
        <p:nvSpPr>
          <p:cNvPr id="3" name="Text 1"/>
          <p:cNvSpPr/>
          <p:nvPr/>
        </p:nvSpPr>
        <p:spPr>
          <a:xfrm>
            <a:off x="411480" y="91440"/>
            <a:ext cx="8229600" cy="201168"/>
          </a:xfrm>
          <a:prstGeom prst="rect">
            <a:avLst/>
          </a:prstGeom>
          <a:noFill/>
          <a:ln/>
        </p:spPr>
        <p:txBody>
          <a:bodyPr wrap="square" rtlCol="0" anchor="ctr"/>
          <a:lstStyle/>
          <a:p>
            <a:pPr marL="0" indent="0">
              <a:buNone/>
            </a:pPr>
            <a:r>
              <a:rPr lang="en-US" sz="900" kern="0" spc="200" dirty="0">
                <a:solidFill>
                  <a:srgbClr val="7A90A8"/>
                </a:solidFill>
                <a:latin typeface="Calibri" pitchFamily="34" charset="0"/>
                <a:ea typeface="Calibri" pitchFamily="34" charset="-122"/>
                <a:cs typeface="Calibri" pitchFamily="34" charset="-120"/>
              </a:rPr>
              <a:t>EL MODELO CVO</a:t>
            </a:r>
            <a:endParaRPr lang="en-US" sz="900" dirty="0"/>
          </a:p>
        </p:txBody>
      </p:sp>
      <p:sp>
        <p:nvSpPr>
          <p:cNvPr id="4" name="Text 2"/>
          <p:cNvSpPr/>
          <p:nvPr/>
        </p:nvSpPr>
        <p:spPr>
          <a:xfrm>
            <a:off x="457200" y="274320"/>
            <a:ext cx="8229600" cy="594360"/>
          </a:xfrm>
          <a:prstGeom prst="rect">
            <a:avLst/>
          </a:prstGeom>
          <a:noFill/>
          <a:ln/>
        </p:spPr>
        <p:txBody>
          <a:bodyPr wrap="square" rtlCol="0" anchor="ctr"/>
          <a:lstStyle/>
          <a:p>
            <a:pPr marL="0" indent="0">
              <a:buNone/>
            </a:pPr>
            <a:r>
              <a:rPr lang="en-US" sz="2700" b="1" dirty="0">
                <a:solidFill>
                  <a:srgbClr val="1E4A7A"/>
                </a:solidFill>
                <a:latin typeface="Cambria" pitchFamily="34" charset="0"/>
                <a:ea typeface="Cambria" pitchFamily="34" charset="-122"/>
                <a:cs typeface="Cambria" pitchFamily="34" charset="-120"/>
              </a:rPr>
              <a:t>¿Qué es el Continuum Vigilonírico?</a:t>
            </a:r>
            <a:endParaRPr lang="en-US" sz="2700" dirty="0"/>
          </a:p>
        </p:txBody>
      </p:sp>
      <p:sp>
        <p:nvSpPr>
          <p:cNvPr id="5" name="Shape 3"/>
          <p:cNvSpPr/>
          <p:nvPr/>
        </p:nvSpPr>
        <p:spPr>
          <a:xfrm>
            <a:off x="365760" y="1005840"/>
            <a:ext cx="8366760" cy="1508760"/>
          </a:xfrm>
          <a:prstGeom prst="roundRect">
            <a:avLst>
              <a:gd name="adj" fmla="val 4848"/>
            </a:avLst>
          </a:prstGeom>
          <a:solidFill>
            <a:srgbClr val="1E4A7A"/>
          </a:solidFill>
          <a:ln w="6350">
            <a:solidFill>
              <a:srgbClr val="E8EEF6"/>
            </a:solidFill>
            <a:prstDash val="solid"/>
          </a:ln>
          <a:effectLst>
            <a:outerShdw blurRad="101600" dist="25400" dir="2700000" algn="bl" rotWithShape="0">
              <a:srgbClr val="000000">
                <a:alpha val="10000"/>
              </a:srgbClr>
            </a:outerShdw>
          </a:effectLst>
        </p:spPr>
        <p:txBody>
          <a:bodyPr/>
          <a:lstStyle/>
          <a:p>
            <a:endParaRPr lang="es-CL"/>
          </a:p>
        </p:txBody>
      </p:sp>
      <p:sp>
        <p:nvSpPr>
          <p:cNvPr id="6" name="Text 4"/>
          <p:cNvSpPr/>
          <p:nvPr/>
        </p:nvSpPr>
        <p:spPr>
          <a:xfrm>
            <a:off x="594360" y="1097280"/>
            <a:ext cx="7955280" cy="1325880"/>
          </a:xfrm>
          <a:prstGeom prst="rect">
            <a:avLst/>
          </a:prstGeom>
          <a:noFill/>
          <a:ln/>
        </p:spPr>
        <p:txBody>
          <a:bodyPr wrap="square" rtlCol="0" anchor="ctr"/>
          <a:lstStyle/>
          <a:p>
            <a:pPr marL="0" indent="0">
              <a:lnSpc>
                <a:spcPct val="150000"/>
              </a:lnSpc>
              <a:buNone/>
            </a:pPr>
            <a:r>
              <a:rPr lang="en-US" sz="1400" dirty="0">
                <a:solidFill>
                  <a:srgbClr val="FFFFFF"/>
                </a:solidFill>
                <a:latin typeface="Calibri" pitchFamily="34" charset="0"/>
                <a:ea typeface="Calibri" pitchFamily="34" charset="-122"/>
                <a:cs typeface="Calibri" pitchFamily="34" charset="-120"/>
              </a:rPr>
              <a:t>A partir de la evidencia disponible y de una revisión sistemática de la literatura, no hemos encontrado un modelo operativo que articule el procesamiento offline del sueño — ese tercio de vida de procesamiento no consciente — como último eslabón de un sistema recursivo vigilia-sueño orientado a la consecución de objetivos concretos, medibles y factibles.</a:t>
            </a:r>
            <a:endParaRPr lang="en-US" sz="1400" dirty="0"/>
          </a:p>
        </p:txBody>
      </p:sp>
      <p:sp>
        <p:nvSpPr>
          <p:cNvPr id="7" name="Shape 5"/>
          <p:cNvSpPr/>
          <p:nvPr/>
        </p:nvSpPr>
        <p:spPr>
          <a:xfrm>
            <a:off x="365760" y="2743200"/>
            <a:ext cx="2606040" cy="2148840"/>
          </a:xfrm>
          <a:prstGeom prst="roundRect">
            <a:avLst>
              <a:gd name="adj" fmla="val 3404"/>
            </a:avLst>
          </a:prstGeom>
          <a:solidFill>
            <a:srgbClr val="FFFFFF"/>
          </a:solidFill>
          <a:ln w="19050">
            <a:solidFill>
              <a:srgbClr val="5A9EE0"/>
            </a:solidFill>
            <a:prstDash val="solid"/>
          </a:ln>
          <a:effectLst>
            <a:outerShdw blurRad="101600" dist="25400" dir="2700000" algn="bl" rotWithShape="0">
              <a:srgbClr val="000000">
                <a:alpha val="10000"/>
              </a:srgbClr>
            </a:outerShdw>
          </a:effectLst>
        </p:spPr>
        <p:txBody>
          <a:bodyPr/>
          <a:lstStyle/>
          <a:p>
            <a:endParaRPr lang="es-CL"/>
          </a:p>
        </p:txBody>
      </p:sp>
      <p:sp>
        <p:nvSpPr>
          <p:cNvPr id="8" name="Text 6"/>
          <p:cNvSpPr/>
          <p:nvPr/>
        </p:nvSpPr>
        <p:spPr>
          <a:xfrm>
            <a:off x="502920" y="2880360"/>
            <a:ext cx="2331720" cy="502920"/>
          </a:xfrm>
          <a:prstGeom prst="rect">
            <a:avLst/>
          </a:prstGeom>
          <a:noFill/>
          <a:ln/>
        </p:spPr>
        <p:txBody>
          <a:bodyPr wrap="square" rtlCol="0" anchor="ctr"/>
          <a:lstStyle/>
          <a:p>
            <a:pPr marL="0" indent="0" algn="ctr">
              <a:buNone/>
            </a:pPr>
            <a:r>
              <a:rPr lang="en-US" sz="1600" b="1" dirty="0">
                <a:solidFill>
                  <a:srgbClr val="1E4A7A"/>
                </a:solidFill>
                <a:latin typeface="Cambria" pitchFamily="34" charset="0"/>
                <a:ea typeface="Cambria" pitchFamily="34" charset="-122"/>
                <a:cs typeface="Cambria" pitchFamily="34" charset="-120"/>
              </a:rPr>
              <a:t>Autoobservación</a:t>
            </a:r>
            <a:endParaRPr lang="en-US" sz="1600" dirty="0"/>
          </a:p>
        </p:txBody>
      </p:sp>
      <p:sp>
        <p:nvSpPr>
          <p:cNvPr id="9" name="Shape 7"/>
          <p:cNvSpPr/>
          <p:nvPr/>
        </p:nvSpPr>
        <p:spPr>
          <a:xfrm>
            <a:off x="594360" y="3429000"/>
            <a:ext cx="2148840" cy="0"/>
          </a:xfrm>
          <a:prstGeom prst="line">
            <a:avLst/>
          </a:prstGeom>
          <a:noFill/>
          <a:ln w="6350">
            <a:solidFill>
              <a:srgbClr val="5A9EE0"/>
            </a:solidFill>
            <a:prstDash val="solid"/>
          </a:ln>
        </p:spPr>
        <p:txBody>
          <a:bodyPr/>
          <a:lstStyle/>
          <a:p>
            <a:endParaRPr lang="es-CL"/>
          </a:p>
        </p:txBody>
      </p:sp>
      <p:sp>
        <p:nvSpPr>
          <p:cNvPr id="10" name="Text 8"/>
          <p:cNvSpPr/>
          <p:nvPr/>
        </p:nvSpPr>
        <p:spPr>
          <a:xfrm>
            <a:off x="502920" y="3520440"/>
            <a:ext cx="2331720" cy="1005840"/>
          </a:xfrm>
          <a:prstGeom prst="rect">
            <a:avLst/>
          </a:prstGeom>
          <a:noFill/>
          <a:ln/>
        </p:spPr>
        <p:txBody>
          <a:bodyPr wrap="square" rtlCol="0" anchor="ctr"/>
          <a:lstStyle/>
          <a:p>
            <a:pPr marL="0" indent="0" algn="ctr">
              <a:lnSpc>
                <a:spcPct val="135000"/>
              </a:lnSpc>
              <a:buNone/>
            </a:pPr>
            <a:r>
              <a:rPr lang="en-US" sz="1250" dirty="0" err="1">
                <a:solidFill>
                  <a:srgbClr val="4A6080"/>
                </a:solidFill>
                <a:latin typeface="Calibri" pitchFamily="34" charset="0"/>
                <a:ea typeface="Calibri" pitchFamily="34" charset="-122"/>
                <a:cs typeface="Calibri" pitchFamily="34" charset="-120"/>
              </a:rPr>
              <a:t>Reconocer</a:t>
            </a:r>
            <a:r>
              <a:rPr lang="en-US" sz="1250" dirty="0">
                <a:solidFill>
                  <a:srgbClr val="4A6080"/>
                </a:solidFill>
                <a:latin typeface="Calibri" pitchFamily="34" charset="0"/>
                <a:ea typeface="Calibri" pitchFamily="34" charset="-122"/>
                <a:cs typeface="Calibri" pitchFamily="34" charset="-120"/>
              </a:rPr>
              <a:t> las </a:t>
            </a:r>
            <a:r>
              <a:rPr lang="en-US" sz="1250" dirty="0" err="1">
                <a:solidFill>
                  <a:srgbClr val="4A6080"/>
                </a:solidFill>
                <a:latin typeface="Calibri" pitchFamily="34" charset="0"/>
                <a:ea typeface="Calibri" pitchFamily="34" charset="-122"/>
                <a:cs typeface="Calibri" pitchFamily="34" charset="-120"/>
              </a:rPr>
              <a:t>conductas</a:t>
            </a:r>
            <a:r>
              <a:rPr lang="en-US" sz="1250" dirty="0">
                <a:solidFill>
                  <a:srgbClr val="4A6080"/>
                </a:solidFill>
                <a:latin typeface="Calibri" pitchFamily="34" charset="0"/>
                <a:ea typeface="Calibri" pitchFamily="34" charset="-122"/>
                <a:cs typeface="Calibri" pitchFamily="34" charset="-120"/>
              </a:rPr>
              <a:t> y/o </a:t>
            </a:r>
            <a:r>
              <a:rPr lang="en-US" sz="1250" dirty="0" err="1">
                <a:solidFill>
                  <a:srgbClr val="4A6080"/>
                </a:solidFill>
                <a:latin typeface="Calibri" pitchFamily="34" charset="0"/>
                <a:ea typeface="Calibri" pitchFamily="34" charset="-122"/>
                <a:cs typeface="Calibri" pitchFamily="34" charset="-120"/>
              </a:rPr>
              <a:t>hábitos</a:t>
            </a:r>
            <a:r>
              <a:rPr lang="en-US" sz="1250" dirty="0">
                <a:solidFill>
                  <a:srgbClr val="4A6080"/>
                </a:solidFill>
                <a:latin typeface="Calibri" pitchFamily="34" charset="0"/>
                <a:ea typeface="Calibri" pitchFamily="34" charset="-122"/>
                <a:cs typeface="Calibri" pitchFamily="34" charset="-120"/>
              </a:rPr>
              <a:t> impulsores y bloqueadores</a:t>
            </a:r>
            <a:endParaRPr lang="en-US" sz="1250" dirty="0"/>
          </a:p>
        </p:txBody>
      </p:sp>
      <p:sp>
        <p:nvSpPr>
          <p:cNvPr id="11" name="Shape 9"/>
          <p:cNvSpPr/>
          <p:nvPr/>
        </p:nvSpPr>
        <p:spPr>
          <a:xfrm>
            <a:off x="3200400" y="2743200"/>
            <a:ext cx="2606040" cy="2148840"/>
          </a:xfrm>
          <a:prstGeom prst="roundRect">
            <a:avLst>
              <a:gd name="adj" fmla="val 3404"/>
            </a:avLst>
          </a:prstGeom>
          <a:solidFill>
            <a:srgbClr val="E6F1FB"/>
          </a:solidFill>
          <a:ln w="19050">
            <a:solidFill>
              <a:srgbClr val="2F66A8"/>
            </a:solidFill>
            <a:prstDash val="solid"/>
          </a:ln>
          <a:effectLst>
            <a:outerShdw blurRad="101600" dist="25400" dir="2700000" algn="bl" rotWithShape="0">
              <a:srgbClr val="000000">
                <a:alpha val="10000"/>
              </a:srgbClr>
            </a:outerShdw>
          </a:effectLst>
        </p:spPr>
        <p:txBody>
          <a:bodyPr/>
          <a:lstStyle/>
          <a:p>
            <a:endParaRPr lang="es-CL" dirty="0"/>
          </a:p>
        </p:txBody>
      </p:sp>
      <p:sp>
        <p:nvSpPr>
          <p:cNvPr id="12" name="Text 10"/>
          <p:cNvSpPr/>
          <p:nvPr/>
        </p:nvSpPr>
        <p:spPr>
          <a:xfrm>
            <a:off x="3337560" y="2880360"/>
            <a:ext cx="2331720" cy="502920"/>
          </a:xfrm>
          <a:prstGeom prst="rect">
            <a:avLst/>
          </a:prstGeom>
          <a:noFill/>
          <a:ln/>
        </p:spPr>
        <p:txBody>
          <a:bodyPr wrap="square" rtlCol="0" anchor="ctr"/>
          <a:lstStyle/>
          <a:p>
            <a:pPr marL="0" indent="0" algn="ctr">
              <a:buNone/>
            </a:pPr>
            <a:r>
              <a:rPr lang="en-US" sz="1600" b="1" dirty="0">
                <a:solidFill>
                  <a:srgbClr val="1E4A7A"/>
                </a:solidFill>
                <a:latin typeface="Cambria" pitchFamily="34" charset="0"/>
                <a:ea typeface="Cambria" pitchFamily="34" charset="-122"/>
                <a:cs typeface="Cambria" pitchFamily="34" charset="-120"/>
              </a:rPr>
              <a:t>Idea Madre</a:t>
            </a:r>
            <a:endParaRPr lang="en-US" sz="1600" dirty="0"/>
          </a:p>
        </p:txBody>
      </p:sp>
      <p:sp>
        <p:nvSpPr>
          <p:cNvPr id="13" name="Shape 11"/>
          <p:cNvSpPr/>
          <p:nvPr/>
        </p:nvSpPr>
        <p:spPr>
          <a:xfrm>
            <a:off x="3429000" y="3429000"/>
            <a:ext cx="2148840" cy="0"/>
          </a:xfrm>
          <a:prstGeom prst="line">
            <a:avLst/>
          </a:prstGeom>
          <a:noFill/>
          <a:ln w="6350">
            <a:solidFill>
              <a:srgbClr val="5A9EE0"/>
            </a:solidFill>
            <a:prstDash val="solid"/>
          </a:ln>
        </p:spPr>
        <p:txBody>
          <a:bodyPr/>
          <a:lstStyle/>
          <a:p>
            <a:endParaRPr lang="es-CL"/>
          </a:p>
        </p:txBody>
      </p:sp>
      <p:sp>
        <p:nvSpPr>
          <p:cNvPr id="14" name="Text 12"/>
          <p:cNvSpPr/>
          <p:nvPr/>
        </p:nvSpPr>
        <p:spPr>
          <a:xfrm>
            <a:off x="3337560" y="3520440"/>
            <a:ext cx="2331720" cy="1005840"/>
          </a:xfrm>
          <a:prstGeom prst="rect">
            <a:avLst/>
          </a:prstGeom>
          <a:noFill/>
          <a:ln/>
        </p:spPr>
        <p:txBody>
          <a:bodyPr wrap="square" rtlCol="0" anchor="ctr"/>
          <a:lstStyle/>
          <a:p>
            <a:pPr algn="ctr">
              <a:lnSpc>
                <a:spcPct val="135000"/>
              </a:lnSpc>
            </a:pPr>
            <a:r>
              <a:rPr lang="en-US" sz="1250" dirty="0" err="1">
                <a:solidFill>
                  <a:srgbClr val="4A6080"/>
                </a:solidFill>
                <a:latin typeface="Calibri" pitchFamily="34" charset="0"/>
                <a:ea typeface="Calibri" pitchFamily="34" charset="-122"/>
                <a:cs typeface="Calibri" pitchFamily="34" charset="-120"/>
              </a:rPr>
              <a:t>Síntesis</a:t>
            </a:r>
            <a:r>
              <a:rPr lang="en-US" sz="1250" dirty="0">
                <a:solidFill>
                  <a:srgbClr val="4A6080"/>
                </a:solidFill>
                <a:latin typeface="Calibri" pitchFamily="34" charset="0"/>
                <a:ea typeface="Calibri" pitchFamily="34" charset="-122"/>
                <a:cs typeface="Calibri" pitchFamily="34" charset="-120"/>
              </a:rPr>
              <a:t> del </a:t>
            </a:r>
            <a:r>
              <a:rPr lang="en-US" sz="1250" dirty="0" err="1">
                <a:solidFill>
                  <a:srgbClr val="4A6080"/>
                </a:solidFill>
                <a:latin typeface="Calibri" pitchFamily="34" charset="0"/>
                <a:ea typeface="Calibri" pitchFamily="34" charset="-122"/>
                <a:cs typeface="Calibri" pitchFamily="34" charset="-120"/>
              </a:rPr>
              <a:t>objetivo</a:t>
            </a:r>
            <a:r>
              <a:rPr lang="en-US" sz="1250" dirty="0">
                <a:solidFill>
                  <a:srgbClr val="4A6080"/>
                </a:solidFill>
                <a:latin typeface="Calibri" pitchFamily="34" charset="0"/>
                <a:ea typeface="Calibri" pitchFamily="34" charset="-122"/>
                <a:cs typeface="Calibri" pitchFamily="34" charset="-120"/>
              </a:rPr>
              <a:t> </a:t>
            </a:r>
            <a:r>
              <a:rPr lang="en-US" sz="1250" dirty="0" err="1">
                <a:solidFill>
                  <a:srgbClr val="4A6080"/>
                </a:solidFill>
                <a:latin typeface="Calibri" pitchFamily="34" charset="0"/>
                <a:ea typeface="Calibri" pitchFamily="34" charset="-122"/>
                <a:cs typeface="Calibri" pitchFamily="34" charset="-120"/>
              </a:rPr>
              <a:t>en</a:t>
            </a:r>
            <a:r>
              <a:rPr lang="en-US" sz="1250" dirty="0">
                <a:solidFill>
                  <a:srgbClr val="4A6080"/>
                </a:solidFill>
                <a:latin typeface="Calibri" pitchFamily="34" charset="0"/>
                <a:ea typeface="Calibri" pitchFamily="34" charset="-122"/>
                <a:cs typeface="Calibri" pitchFamily="34" charset="-120"/>
              </a:rPr>
              <a:t> </a:t>
            </a:r>
            <a:r>
              <a:rPr lang="en-US" sz="1250" dirty="0" err="1">
                <a:solidFill>
                  <a:srgbClr val="4A6080"/>
                </a:solidFill>
                <a:latin typeface="Calibri" pitchFamily="34" charset="0"/>
                <a:ea typeface="Calibri" pitchFamily="34" charset="-122"/>
                <a:cs typeface="Calibri" pitchFamily="34" charset="-120"/>
              </a:rPr>
              <a:t>una</a:t>
            </a:r>
            <a:r>
              <a:rPr lang="en-US" sz="1250" dirty="0">
                <a:solidFill>
                  <a:srgbClr val="4A6080"/>
                </a:solidFill>
                <a:latin typeface="Calibri" pitchFamily="34" charset="0"/>
                <a:ea typeface="Calibri" pitchFamily="34" charset="-122"/>
                <a:cs typeface="Calibri" pitchFamily="34" charset="-120"/>
              </a:rPr>
              <a:t> Idea Madre (IM).</a:t>
            </a:r>
          </a:p>
          <a:p>
            <a:pPr algn="ctr">
              <a:lnSpc>
                <a:spcPct val="135000"/>
              </a:lnSpc>
            </a:pPr>
            <a:r>
              <a:rPr lang="en-US" sz="1250" dirty="0" err="1">
                <a:solidFill>
                  <a:srgbClr val="4A6080"/>
                </a:solidFill>
                <a:latin typeface="Calibri" pitchFamily="34" charset="0"/>
                <a:ea typeface="Calibri" pitchFamily="34" charset="-122"/>
                <a:cs typeface="Calibri" pitchFamily="34" charset="-120"/>
              </a:rPr>
              <a:t>Codificación</a:t>
            </a:r>
            <a:r>
              <a:rPr lang="en-US" sz="1250" dirty="0">
                <a:solidFill>
                  <a:srgbClr val="4A6080"/>
                </a:solidFill>
                <a:latin typeface="Calibri" pitchFamily="34" charset="0"/>
                <a:ea typeface="Calibri" pitchFamily="34" charset="-122"/>
                <a:cs typeface="Calibri" pitchFamily="34" charset="-120"/>
              </a:rPr>
              <a:t> multimodal de la I.M.</a:t>
            </a:r>
            <a:endParaRPr lang="en-US" sz="1250" dirty="0"/>
          </a:p>
        </p:txBody>
      </p:sp>
      <p:sp>
        <p:nvSpPr>
          <p:cNvPr id="15" name="Shape 13"/>
          <p:cNvSpPr/>
          <p:nvPr/>
        </p:nvSpPr>
        <p:spPr>
          <a:xfrm>
            <a:off x="6035040" y="2743200"/>
            <a:ext cx="2606040" cy="2148840"/>
          </a:xfrm>
          <a:prstGeom prst="roundRect">
            <a:avLst>
              <a:gd name="adj" fmla="val 3404"/>
            </a:avLst>
          </a:prstGeom>
          <a:solidFill>
            <a:srgbClr val="FAF3D8"/>
          </a:solidFill>
          <a:ln w="19050">
            <a:solidFill>
              <a:srgbClr val="C8A020"/>
            </a:solidFill>
            <a:prstDash val="solid"/>
          </a:ln>
          <a:effectLst>
            <a:outerShdw blurRad="101600" dist="25400" dir="2700000" algn="bl" rotWithShape="0">
              <a:srgbClr val="000000">
                <a:alpha val="10000"/>
              </a:srgbClr>
            </a:outerShdw>
          </a:effectLst>
        </p:spPr>
        <p:txBody>
          <a:bodyPr/>
          <a:lstStyle/>
          <a:p>
            <a:endParaRPr lang="es-CL"/>
          </a:p>
        </p:txBody>
      </p:sp>
      <p:sp>
        <p:nvSpPr>
          <p:cNvPr id="16" name="Text 14"/>
          <p:cNvSpPr/>
          <p:nvPr/>
        </p:nvSpPr>
        <p:spPr>
          <a:xfrm>
            <a:off x="6172200" y="2880360"/>
            <a:ext cx="2331720" cy="502920"/>
          </a:xfrm>
          <a:prstGeom prst="rect">
            <a:avLst/>
          </a:prstGeom>
          <a:noFill/>
          <a:ln/>
        </p:spPr>
        <p:txBody>
          <a:bodyPr wrap="square" rtlCol="0" anchor="ctr"/>
          <a:lstStyle/>
          <a:p>
            <a:pPr marL="0" indent="0" algn="ctr">
              <a:buNone/>
            </a:pPr>
            <a:r>
              <a:rPr lang="en-US" sz="1600" b="1" dirty="0">
                <a:solidFill>
                  <a:srgbClr val="C8A020"/>
                </a:solidFill>
                <a:latin typeface="Cambria" pitchFamily="34" charset="0"/>
                <a:ea typeface="Cambria" pitchFamily="34" charset="-122"/>
                <a:cs typeface="Cambria" pitchFamily="34" charset="-120"/>
              </a:rPr>
              <a:t>Secuencia RAIRO</a:t>
            </a:r>
            <a:endParaRPr lang="en-US" sz="1600" dirty="0"/>
          </a:p>
        </p:txBody>
      </p:sp>
      <p:sp>
        <p:nvSpPr>
          <p:cNvPr id="17" name="Shape 15"/>
          <p:cNvSpPr/>
          <p:nvPr/>
        </p:nvSpPr>
        <p:spPr>
          <a:xfrm>
            <a:off x="6263640" y="3429000"/>
            <a:ext cx="2148840" cy="0"/>
          </a:xfrm>
          <a:prstGeom prst="line">
            <a:avLst/>
          </a:prstGeom>
          <a:noFill/>
          <a:ln w="6350">
            <a:solidFill>
              <a:srgbClr val="C8A020"/>
            </a:solidFill>
            <a:prstDash val="solid"/>
          </a:ln>
        </p:spPr>
        <p:txBody>
          <a:bodyPr/>
          <a:lstStyle/>
          <a:p>
            <a:endParaRPr lang="es-CL"/>
          </a:p>
        </p:txBody>
      </p:sp>
      <p:sp>
        <p:nvSpPr>
          <p:cNvPr id="18" name="Text 16"/>
          <p:cNvSpPr/>
          <p:nvPr/>
        </p:nvSpPr>
        <p:spPr>
          <a:xfrm>
            <a:off x="6172200" y="3520440"/>
            <a:ext cx="2331720" cy="1005840"/>
          </a:xfrm>
          <a:prstGeom prst="rect">
            <a:avLst/>
          </a:prstGeom>
          <a:noFill/>
          <a:ln/>
        </p:spPr>
        <p:txBody>
          <a:bodyPr wrap="square" rtlCol="0" anchor="ctr"/>
          <a:lstStyle/>
          <a:p>
            <a:pPr marL="0" indent="0" algn="ctr">
              <a:lnSpc>
                <a:spcPct val="135000"/>
              </a:lnSpc>
              <a:buNone/>
            </a:pPr>
            <a:r>
              <a:rPr lang="en-US" sz="1250" dirty="0">
                <a:solidFill>
                  <a:srgbClr val="4A6080"/>
                </a:solidFill>
                <a:latin typeface="Calibri" pitchFamily="34" charset="0"/>
                <a:ea typeface="Calibri" pitchFamily="34" charset="-122"/>
                <a:cs typeface="Calibri" pitchFamily="34" charset="-120"/>
              </a:rPr>
              <a:t>Protocolo diario que activa el ciclo recursivo vigilia-sueño</a:t>
            </a:r>
            <a:endParaRPr lang="en-US" sz="12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C8A020"/>
          </a:solidFill>
          <a:ln w="12700">
            <a:solidFill>
              <a:srgbClr val="C8A020"/>
            </a:solidFill>
            <a:prstDash val="solid"/>
          </a:ln>
        </p:spPr>
        <p:txBody>
          <a:bodyPr/>
          <a:lstStyle/>
          <a:p>
            <a:endParaRPr lang="es-CL"/>
          </a:p>
        </p:txBody>
      </p:sp>
      <p:sp>
        <p:nvSpPr>
          <p:cNvPr id="3" name="Text 1"/>
          <p:cNvSpPr/>
          <p:nvPr/>
        </p:nvSpPr>
        <p:spPr>
          <a:xfrm>
            <a:off x="411480" y="91440"/>
            <a:ext cx="8229600" cy="201168"/>
          </a:xfrm>
          <a:prstGeom prst="rect">
            <a:avLst/>
          </a:prstGeom>
          <a:noFill/>
          <a:ln/>
        </p:spPr>
        <p:txBody>
          <a:bodyPr wrap="square" rtlCol="0" anchor="ctr"/>
          <a:lstStyle/>
          <a:p>
            <a:pPr marL="0" indent="0">
              <a:buNone/>
            </a:pPr>
            <a:r>
              <a:rPr lang="en-US" sz="900" kern="0" spc="200" dirty="0">
                <a:solidFill>
                  <a:srgbClr val="7A90A8"/>
                </a:solidFill>
                <a:latin typeface="Calibri" pitchFamily="34" charset="0"/>
                <a:ea typeface="Calibri" pitchFamily="34" charset="-122"/>
                <a:cs typeface="Calibri" pitchFamily="34" charset="-120"/>
              </a:rPr>
              <a:t>CVO · EL OBJETIVO</a:t>
            </a:r>
            <a:endParaRPr lang="en-US" sz="900" dirty="0"/>
          </a:p>
        </p:txBody>
      </p:sp>
      <p:sp>
        <p:nvSpPr>
          <p:cNvPr id="4" name="Text 2"/>
          <p:cNvSpPr/>
          <p:nvPr/>
        </p:nvSpPr>
        <p:spPr>
          <a:xfrm>
            <a:off x="457200" y="274320"/>
            <a:ext cx="8229600" cy="594360"/>
          </a:xfrm>
          <a:prstGeom prst="rect">
            <a:avLst/>
          </a:prstGeom>
          <a:noFill/>
          <a:ln/>
        </p:spPr>
        <p:txBody>
          <a:bodyPr wrap="square" rtlCol="0" anchor="ctr"/>
          <a:lstStyle/>
          <a:p>
            <a:pPr marL="0" indent="0">
              <a:buNone/>
            </a:pPr>
            <a:r>
              <a:rPr lang="en-US" sz="2700" b="1" dirty="0">
                <a:solidFill>
                  <a:srgbClr val="1E4A7A"/>
                </a:solidFill>
                <a:latin typeface="Cambria" pitchFamily="34" charset="0"/>
                <a:ea typeface="Cambria" pitchFamily="34" charset="-122"/>
                <a:cs typeface="Cambria" pitchFamily="34" charset="-120"/>
              </a:rPr>
              <a:t>Todo comienza con un objetivo bien definido</a:t>
            </a:r>
            <a:endParaRPr lang="en-US" sz="2700" dirty="0"/>
          </a:p>
        </p:txBody>
      </p:sp>
      <p:sp>
        <p:nvSpPr>
          <p:cNvPr id="5" name="Shape 3"/>
          <p:cNvSpPr/>
          <p:nvPr/>
        </p:nvSpPr>
        <p:spPr>
          <a:xfrm>
            <a:off x="365760" y="1097280"/>
            <a:ext cx="2606040" cy="1828800"/>
          </a:xfrm>
          <a:prstGeom prst="roundRect">
            <a:avLst>
              <a:gd name="adj" fmla="val 4000"/>
            </a:avLst>
          </a:prstGeom>
          <a:solidFill>
            <a:srgbClr val="FFFFFF"/>
          </a:solidFill>
          <a:ln w="19050">
            <a:solidFill>
              <a:srgbClr val="5A9EE0"/>
            </a:solidFill>
            <a:prstDash val="solid"/>
          </a:ln>
          <a:effectLst>
            <a:outerShdw blurRad="101600" dist="25400" dir="2700000" algn="bl" rotWithShape="0">
              <a:srgbClr val="000000">
                <a:alpha val="10000"/>
              </a:srgbClr>
            </a:outerShdw>
          </a:effectLst>
        </p:spPr>
        <p:txBody>
          <a:bodyPr/>
          <a:lstStyle/>
          <a:p>
            <a:endParaRPr lang="es-CL"/>
          </a:p>
        </p:txBody>
      </p:sp>
      <p:sp>
        <p:nvSpPr>
          <p:cNvPr id="6" name="Text 4"/>
          <p:cNvSpPr/>
          <p:nvPr/>
        </p:nvSpPr>
        <p:spPr>
          <a:xfrm>
            <a:off x="502920" y="1261872"/>
            <a:ext cx="2331720" cy="502920"/>
          </a:xfrm>
          <a:prstGeom prst="rect">
            <a:avLst/>
          </a:prstGeom>
          <a:noFill/>
          <a:ln/>
        </p:spPr>
        <p:txBody>
          <a:bodyPr wrap="square" rtlCol="0" anchor="ctr"/>
          <a:lstStyle/>
          <a:p>
            <a:pPr marL="0" indent="0" algn="ctr">
              <a:buNone/>
            </a:pPr>
            <a:r>
              <a:rPr lang="en-US" sz="2000" b="1" dirty="0">
                <a:solidFill>
                  <a:srgbClr val="1E4A7A"/>
                </a:solidFill>
                <a:latin typeface="Cambria" pitchFamily="34" charset="0"/>
                <a:ea typeface="Cambria" pitchFamily="34" charset="-122"/>
                <a:cs typeface="Cambria" pitchFamily="34" charset="-120"/>
              </a:rPr>
              <a:t>Concreto</a:t>
            </a:r>
            <a:endParaRPr lang="en-US" sz="2000" dirty="0"/>
          </a:p>
        </p:txBody>
      </p:sp>
      <p:sp>
        <p:nvSpPr>
          <p:cNvPr id="7" name="Shape 5"/>
          <p:cNvSpPr/>
          <p:nvPr/>
        </p:nvSpPr>
        <p:spPr>
          <a:xfrm>
            <a:off x="594360" y="1810512"/>
            <a:ext cx="2148840" cy="0"/>
          </a:xfrm>
          <a:prstGeom prst="line">
            <a:avLst/>
          </a:prstGeom>
          <a:noFill/>
          <a:ln w="6350">
            <a:solidFill>
              <a:srgbClr val="5A9EE0"/>
            </a:solidFill>
            <a:prstDash val="solid"/>
          </a:ln>
        </p:spPr>
        <p:txBody>
          <a:bodyPr/>
          <a:lstStyle/>
          <a:p>
            <a:endParaRPr lang="es-CL"/>
          </a:p>
        </p:txBody>
      </p:sp>
      <p:sp>
        <p:nvSpPr>
          <p:cNvPr id="8" name="Text 6"/>
          <p:cNvSpPr/>
          <p:nvPr/>
        </p:nvSpPr>
        <p:spPr>
          <a:xfrm>
            <a:off x="502920" y="1920240"/>
            <a:ext cx="2331720" cy="777240"/>
          </a:xfrm>
          <a:prstGeom prst="rect">
            <a:avLst/>
          </a:prstGeom>
          <a:noFill/>
          <a:ln/>
        </p:spPr>
        <p:txBody>
          <a:bodyPr wrap="square" rtlCol="0" anchor="ctr"/>
          <a:lstStyle/>
          <a:p>
            <a:pPr marL="0" indent="0" algn="ctr">
              <a:lnSpc>
                <a:spcPct val="130000"/>
              </a:lnSpc>
              <a:buNone/>
            </a:pPr>
            <a:r>
              <a:rPr lang="en-US" sz="1250" dirty="0" err="1">
                <a:solidFill>
                  <a:srgbClr val="4A6080"/>
                </a:solidFill>
                <a:latin typeface="Calibri" pitchFamily="34" charset="0"/>
                <a:ea typeface="Calibri" pitchFamily="34" charset="-122"/>
                <a:cs typeface="Calibri" pitchFamily="34" charset="-120"/>
              </a:rPr>
              <a:t>Determinar</a:t>
            </a:r>
            <a:r>
              <a:rPr lang="en-US" sz="1250" dirty="0">
                <a:solidFill>
                  <a:srgbClr val="4A6080"/>
                </a:solidFill>
                <a:latin typeface="Calibri" pitchFamily="34" charset="0"/>
                <a:ea typeface="Calibri" pitchFamily="34" charset="-122"/>
                <a:cs typeface="Calibri" pitchFamily="34" charset="-120"/>
              </a:rPr>
              <a:t> </a:t>
            </a:r>
            <a:r>
              <a:rPr lang="en-US" sz="1250" dirty="0" err="1">
                <a:solidFill>
                  <a:srgbClr val="4A6080"/>
                </a:solidFill>
                <a:latin typeface="Calibri" pitchFamily="34" charset="0"/>
                <a:ea typeface="Calibri" pitchFamily="34" charset="-122"/>
                <a:cs typeface="Calibri" pitchFamily="34" charset="-120"/>
              </a:rPr>
              <a:t>exactamente</a:t>
            </a:r>
            <a:r>
              <a:rPr lang="en-US" sz="1250" dirty="0">
                <a:solidFill>
                  <a:srgbClr val="4A6080"/>
                </a:solidFill>
                <a:latin typeface="Calibri" pitchFamily="34" charset="0"/>
                <a:ea typeface="Calibri" pitchFamily="34" charset="-122"/>
                <a:cs typeface="Calibri" pitchFamily="34" charset="-120"/>
              </a:rPr>
              <a:t> </a:t>
            </a:r>
            <a:r>
              <a:rPr lang="en-US" sz="1250" dirty="0" err="1">
                <a:solidFill>
                  <a:srgbClr val="4A6080"/>
                </a:solidFill>
                <a:latin typeface="Calibri" pitchFamily="34" charset="0"/>
                <a:ea typeface="Calibri" pitchFamily="34" charset="-122"/>
                <a:cs typeface="Calibri" pitchFamily="34" charset="-120"/>
              </a:rPr>
              <a:t>en</a:t>
            </a:r>
            <a:r>
              <a:rPr lang="en-US" sz="1250" dirty="0">
                <a:solidFill>
                  <a:srgbClr val="4A6080"/>
                </a:solidFill>
                <a:latin typeface="Calibri" pitchFamily="34" charset="0"/>
                <a:ea typeface="Calibri" pitchFamily="34" charset="-122"/>
                <a:cs typeface="Calibri" pitchFamily="34" charset="-120"/>
              </a:rPr>
              <a:t> qué conducta o </a:t>
            </a:r>
            <a:r>
              <a:rPr lang="en-US" sz="1250" dirty="0" err="1">
                <a:solidFill>
                  <a:srgbClr val="4A6080"/>
                </a:solidFill>
                <a:latin typeface="Calibri" pitchFamily="34" charset="0"/>
                <a:ea typeface="Calibri" pitchFamily="34" charset="-122"/>
                <a:cs typeface="Calibri" pitchFamily="34" charset="-120"/>
              </a:rPr>
              <a:t>hábito</a:t>
            </a:r>
            <a:r>
              <a:rPr lang="en-US" sz="1250" dirty="0">
                <a:solidFill>
                  <a:srgbClr val="4A6080"/>
                </a:solidFill>
                <a:latin typeface="Calibri" pitchFamily="34" charset="0"/>
                <a:ea typeface="Calibri" pitchFamily="34" charset="-122"/>
                <a:cs typeface="Calibri" pitchFamily="34" charset="-120"/>
              </a:rPr>
              <a:t> </a:t>
            </a:r>
            <a:r>
              <a:rPr lang="en-US" sz="1250" dirty="0" err="1">
                <a:solidFill>
                  <a:srgbClr val="4A6080"/>
                </a:solidFill>
                <a:latin typeface="Calibri" pitchFamily="34" charset="0"/>
                <a:ea typeface="Calibri" pitchFamily="34" charset="-122"/>
                <a:cs typeface="Calibri" pitchFamily="34" charset="-120"/>
              </a:rPr>
              <a:t>voy</a:t>
            </a:r>
            <a:r>
              <a:rPr lang="en-US" sz="1250" dirty="0">
                <a:solidFill>
                  <a:srgbClr val="4A6080"/>
                </a:solidFill>
                <a:latin typeface="Calibri" pitchFamily="34" charset="0"/>
                <a:ea typeface="Calibri" pitchFamily="34" charset="-122"/>
                <a:cs typeface="Calibri" pitchFamily="34" charset="-120"/>
              </a:rPr>
              <a:t> a </a:t>
            </a:r>
            <a:r>
              <a:rPr lang="en-US" sz="1250" dirty="0" err="1">
                <a:solidFill>
                  <a:srgbClr val="4A6080"/>
                </a:solidFill>
                <a:latin typeface="Calibri" pitchFamily="34" charset="0"/>
                <a:ea typeface="Calibri" pitchFamily="34" charset="-122"/>
                <a:cs typeface="Calibri" pitchFamily="34" charset="-120"/>
              </a:rPr>
              <a:t>trabajar</a:t>
            </a:r>
            <a:endParaRPr lang="en-US" sz="1250" dirty="0"/>
          </a:p>
        </p:txBody>
      </p:sp>
      <p:sp>
        <p:nvSpPr>
          <p:cNvPr id="9" name="Shape 7"/>
          <p:cNvSpPr/>
          <p:nvPr/>
        </p:nvSpPr>
        <p:spPr>
          <a:xfrm>
            <a:off x="3200400" y="1097280"/>
            <a:ext cx="2606040" cy="1828800"/>
          </a:xfrm>
          <a:prstGeom prst="roundRect">
            <a:avLst>
              <a:gd name="adj" fmla="val 4000"/>
            </a:avLst>
          </a:prstGeom>
          <a:solidFill>
            <a:srgbClr val="FFFFFF"/>
          </a:solidFill>
          <a:ln w="19050">
            <a:solidFill>
              <a:srgbClr val="2F66A8"/>
            </a:solidFill>
            <a:prstDash val="solid"/>
          </a:ln>
          <a:effectLst>
            <a:outerShdw blurRad="101600" dist="25400" dir="2700000" algn="bl" rotWithShape="0">
              <a:srgbClr val="000000">
                <a:alpha val="10000"/>
              </a:srgbClr>
            </a:outerShdw>
          </a:effectLst>
        </p:spPr>
        <p:txBody>
          <a:bodyPr/>
          <a:lstStyle/>
          <a:p>
            <a:endParaRPr lang="es-CL"/>
          </a:p>
        </p:txBody>
      </p:sp>
      <p:sp>
        <p:nvSpPr>
          <p:cNvPr id="10" name="Text 8"/>
          <p:cNvSpPr/>
          <p:nvPr/>
        </p:nvSpPr>
        <p:spPr>
          <a:xfrm>
            <a:off x="3337560" y="1261872"/>
            <a:ext cx="2331720" cy="502920"/>
          </a:xfrm>
          <a:prstGeom prst="rect">
            <a:avLst/>
          </a:prstGeom>
          <a:noFill/>
          <a:ln/>
        </p:spPr>
        <p:txBody>
          <a:bodyPr wrap="square" rtlCol="0" anchor="ctr"/>
          <a:lstStyle/>
          <a:p>
            <a:pPr marL="0" indent="0" algn="ctr">
              <a:buNone/>
            </a:pPr>
            <a:r>
              <a:rPr lang="en-US" sz="2000" b="1" dirty="0">
                <a:solidFill>
                  <a:srgbClr val="1E4A7A"/>
                </a:solidFill>
                <a:latin typeface="Cambria" pitchFamily="34" charset="0"/>
                <a:ea typeface="Cambria" pitchFamily="34" charset="-122"/>
                <a:cs typeface="Cambria" pitchFamily="34" charset="-120"/>
              </a:rPr>
              <a:t>Medible</a:t>
            </a:r>
            <a:endParaRPr lang="en-US" sz="2000" dirty="0"/>
          </a:p>
        </p:txBody>
      </p:sp>
      <p:sp>
        <p:nvSpPr>
          <p:cNvPr id="11" name="Shape 9"/>
          <p:cNvSpPr/>
          <p:nvPr/>
        </p:nvSpPr>
        <p:spPr>
          <a:xfrm>
            <a:off x="3429000" y="1810512"/>
            <a:ext cx="2148840" cy="0"/>
          </a:xfrm>
          <a:prstGeom prst="line">
            <a:avLst/>
          </a:prstGeom>
          <a:noFill/>
          <a:ln w="6350">
            <a:solidFill>
              <a:srgbClr val="2F66A8"/>
            </a:solidFill>
            <a:prstDash val="solid"/>
          </a:ln>
        </p:spPr>
        <p:txBody>
          <a:bodyPr/>
          <a:lstStyle/>
          <a:p>
            <a:endParaRPr lang="es-CL"/>
          </a:p>
        </p:txBody>
      </p:sp>
      <p:sp>
        <p:nvSpPr>
          <p:cNvPr id="12" name="Text 10"/>
          <p:cNvSpPr/>
          <p:nvPr/>
        </p:nvSpPr>
        <p:spPr>
          <a:xfrm>
            <a:off x="3337560" y="1920240"/>
            <a:ext cx="2331720" cy="777240"/>
          </a:xfrm>
          <a:prstGeom prst="rect">
            <a:avLst/>
          </a:prstGeom>
          <a:noFill/>
          <a:ln/>
        </p:spPr>
        <p:txBody>
          <a:bodyPr wrap="square" rtlCol="0" anchor="ctr"/>
          <a:lstStyle/>
          <a:p>
            <a:pPr marL="0" indent="0" algn="ctr">
              <a:lnSpc>
                <a:spcPct val="130000"/>
              </a:lnSpc>
              <a:buNone/>
            </a:pPr>
            <a:r>
              <a:rPr lang="en-US" sz="1250" dirty="0" err="1">
                <a:solidFill>
                  <a:srgbClr val="4A6080"/>
                </a:solidFill>
                <a:latin typeface="Calibri" pitchFamily="34" charset="0"/>
                <a:ea typeface="Calibri" pitchFamily="34" charset="-122"/>
                <a:cs typeface="Calibri" pitchFamily="34" charset="-120"/>
              </a:rPr>
              <a:t>Llevar</a:t>
            </a:r>
            <a:r>
              <a:rPr lang="en-US" sz="1250" dirty="0">
                <a:solidFill>
                  <a:srgbClr val="4A6080"/>
                </a:solidFill>
                <a:latin typeface="Calibri" pitchFamily="34" charset="0"/>
                <a:ea typeface="Calibri" pitchFamily="34" charset="-122"/>
                <a:cs typeface="Calibri" pitchFamily="34" charset="-120"/>
              </a:rPr>
              <a:t> </a:t>
            </a:r>
            <a:r>
              <a:rPr lang="en-US" sz="1250" dirty="0" err="1">
                <a:solidFill>
                  <a:srgbClr val="4A6080"/>
                </a:solidFill>
                <a:latin typeface="Calibri" pitchFamily="34" charset="0"/>
                <a:ea typeface="Calibri" pitchFamily="34" charset="-122"/>
                <a:cs typeface="Calibri" pitchFamily="34" charset="-120"/>
              </a:rPr>
              <a:t>una</a:t>
            </a:r>
            <a:r>
              <a:rPr lang="en-US" sz="1250" dirty="0">
                <a:solidFill>
                  <a:srgbClr val="4A6080"/>
                </a:solidFill>
                <a:latin typeface="Calibri" pitchFamily="34" charset="0"/>
                <a:ea typeface="Calibri" pitchFamily="34" charset="-122"/>
                <a:cs typeface="Calibri" pitchFamily="34" charset="-120"/>
              </a:rPr>
              <a:t> </a:t>
            </a:r>
            <a:r>
              <a:rPr lang="en-US" sz="1250" dirty="0" err="1">
                <a:solidFill>
                  <a:srgbClr val="4A6080"/>
                </a:solidFill>
                <a:latin typeface="Calibri" pitchFamily="34" charset="0"/>
                <a:ea typeface="Calibri" pitchFamily="34" charset="-122"/>
                <a:cs typeface="Calibri" pitchFamily="34" charset="-120"/>
              </a:rPr>
              <a:t>bitácora</a:t>
            </a:r>
            <a:r>
              <a:rPr lang="en-US" sz="1250" dirty="0">
                <a:solidFill>
                  <a:srgbClr val="4A6080"/>
                </a:solidFill>
                <a:latin typeface="Calibri" pitchFamily="34" charset="0"/>
                <a:ea typeface="Calibri" pitchFamily="34" charset="-122"/>
                <a:cs typeface="Calibri" pitchFamily="34" charset="-120"/>
              </a:rPr>
              <a:t> </a:t>
            </a:r>
            <a:r>
              <a:rPr lang="en-US" sz="1250" dirty="0" err="1">
                <a:solidFill>
                  <a:srgbClr val="4A6080"/>
                </a:solidFill>
                <a:latin typeface="Calibri" pitchFamily="34" charset="0"/>
                <a:ea typeface="Calibri" pitchFamily="34" charset="-122"/>
                <a:cs typeface="Calibri" pitchFamily="34" charset="-120"/>
              </a:rPr>
              <a:t>como</a:t>
            </a:r>
            <a:r>
              <a:rPr lang="en-US" sz="1250" dirty="0">
                <a:solidFill>
                  <a:srgbClr val="4A6080"/>
                </a:solidFill>
                <a:latin typeface="Calibri" pitchFamily="34" charset="0"/>
                <a:ea typeface="Calibri" pitchFamily="34" charset="-122"/>
                <a:cs typeface="Calibri" pitchFamily="34" charset="-120"/>
              </a:rPr>
              <a:t> un </a:t>
            </a:r>
            <a:r>
              <a:rPr lang="en-US" sz="1250" dirty="0" err="1">
                <a:solidFill>
                  <a:srgbClr val="4A6080"/>
                </a:solidFill>
                <a:latin typeface="Calibri" pitchFamily="34" charset="0"/>
                <a:ea typeface="Calibri" pitchFamily="34" charset="-122"/>
                <a:cs typeface="Calibri" pitchFamily="34" charset="-120"/>
              </a:rPr>
              <a:t>indicador</a:t>
            </a:r>
            <a:r>
              <a:rPr lang="en-US" sz="1250" dirty="0">
                <a:solidFill>
                  <a:srgbClr val="4A6080"/>
                </a:solidFill>
                <a:latin typeface="Calibri" pitchFamily="34" charset="0"/>
                <a:ea typeface="Calibri" pitchFamily="34" charset="-122"/>
                <a:cs typeface="Calibri" pitchFamily="34" charset="-120"/>
              </a:rPr>
              <a:t> observable del </a:t>
            </a:r>
            <a:r>
              <a:rPr lang="en-US" sz="1250" dirty="0" err="1">
                <a:solidFill>
                  <a:srgbClr val="4A6080"/>
                </a:solidFill>
                <a:latin typeface="Calibri" pitchFamily="34" charset="0"/>
                <a:ea typeface="Calibri" pitchFamily="34" charset="-122"/>
                <a:cs typeface="Calibri" pitchFamily="34" charset="-120"/>
              </a:rPr>
              <a:t>proceso</a:t>
            </a:r>
            <a:endParaRPr lang="en-US" sz="1250" dirty="0"/>
          </a:p>
        </p:txBody>
      </p:sp>
      <p:sp>
        <p:nvSpPr>
          <p:cNvPr id="13" name="Shape 11"/>
          <p:cNvSpPr/>
          <p:nvPr/>
        </p:nvSpPr>
        <p:spPr>
          <a:xfrm>
            <a:off x="6035040" y="1097280"/>
            <a:ext cx="2606040" cy="1828800"/>
          </a:xfrm>
          <a:prstGeom prst="roundRect">
            <a:avLst>
              <a:gd name="adj" fmla="val 4000"/>
            </a:avLst>
          </a:prstGeom>
          <a:solidFill>
            <a:srgbClr val="1E4A7A"/>
          </a:solidFill>
          <a:ln w="19050">
            <a:solidFill>
              <a:srgbClr val="1E4A7A"/>
            </a:solidFill>
            <a:prstDash val="solid"/>
          </a:ln>
          <a:effectLst>
            <a:outerShdw blurRad="101600" dist="25400" dir="2700000" algn="bl" rotWithShape="0">
              <a:srgbClr val="000000">
                <a:alpha val="10000"/>
              </a:srgbClr>
            </a:outerShdw>
          </a:effectLst>
        </p:spPr>
        <p:txBody>
          <a:bodyPr/>
          <a:lstStyle/>
          <a:p>
            <a:endParaRPr lang="es-CL"/>
          </a:p>
        </p:txBody>
      </p:sp>
      <p:sp>
        <p:nvSpPr>
          <p:cNvPr id="14" name="Text 12"/>
          <p:cNvSpPr/>
          <p:nvPr/>
        </p:nvSpPr>
        <p:spPr>
          <a:xfrm>
            <a:off x="6172200" y="1261872"/>
            <a:ext cx="2331720" cy="502920"/>
          </a:xfrm>
          <a:prstGeom prst="rect">
            <a:avLst/>
          </a:prstGeom>
          <a:noFill/>
          <a:ln/>
        </p:spPr>
        <p:txBody>
          <a:bodyPr wrap="square" rtlCol="0" anchor="ctr"/>
          <a:lstStyle/>
          <a:p>
            <a:pPr marL="0" indent="0" algn="ctr">
              <a:buNone/>
            </a:pPr>
            <a:r>
              <a:rPr lang="en-US" sz="2000" b="1" dirty="0">
                <a:solidFill>
                  <a:srgbClr val="F5D87A"/>
                </a:solidFill>
                <a:latin typeface="Cambria" pitchFamily="34" charset="0"/>
                <a:ea typeface="Cambria" pitchFamily="34" charset="-122"/>
                <a:cs typeface="Cambria" pitchFamily="34" charset="-120"/>
              </a:rPr>
              <a:t>Factible</a:t>
            </a:r>
            <a:endParaRPr lang="en-US" sz="2000" dirty="0"/>
          </a:p>
        </p:txBody>
      </p:sp>
      <p:sp>
        <p:nvSpPr>
          <p:cNvPr id="15" name="Shape 13"/>
          <p:cNvSpPr/>
          <p:nvPr/>
        </p:nvSpPr>
        <p:spPr>
          <a:xfrm>
            <a:off x="6263640" y="1810512"/>
            <a:ext cx="2148840" cy="0"/>
          </a:xfrm>
          <a:prstGeom prst="line">
            <a:avLst/>
          </a:prstGeom>
          <a:noFill/>
          <a:ln w="6350">
            <a:solidFill>
              <a:srgbClr val="1E4A7A"/>
            </a:solidFill>
            <a:prstDash val="solid"/>
          </a:ln>
        </p:spPr>
        <p:txBody>
          <a:bodyPr/>
          <a:lstStyle/>
          <a:p>
            <a:endParaRPr lang="es-CL"/>
          </a:p>
        </p:txBody>
      </p:sp>
      <p:sp>
        <p:nvSpPr>
          <p:cNvPr id="16" name="Text 14"/>
          <p:cNvSpPr/>
          <p:nvPr/>
        </p:nvSpPr>
        <p:spPr>
          <a:xfrm>
            <a:off x="6172200" y="1920240"/>
            <a:ext cx="2331720" cy="777240"/>
          </a:xfrm>
          <a:prstGeom prst="rect">
            <a:avLst/>
          </a:prstGeom>
          <a:noFill/>
          <a:ln/>
        </p:spPr>
        <p:txBody>
          <a:bodyPr wrap="square" rtlCol="0" anchor="ctr"/>
          <a:lstStyle/>
          <a:p>
            <a:pPr marL="0" indent="0" algn="ctr">
              <a:lnSpc>
                <a:spcPct val="130000"/>
              </a:lnSpc>
              <a:buNone/>
            </a:pPr>
            <a:r>
              <a:rPr lang="en-US" sz="1250" dirty="0">
                <a:solidFill>
                  <a:srgbClr val="FFFFFF"/>
                </a:solidFill>
                <a:latin typeface="Calibri" pitchFamily="34" charset="0"/>
                <a:ea typeface="Calibri" pitchFamily="34" charset="-122"/>
                <a:cs typeface="Calibri" pitchFamily="34" charset="-120"/>
              </a:rPr>
              <a:t>Alcanzable en 12 semanas</a:t>
            </a:r>
            <a:endParaRPr lang="en-US" sz="1250" dirty="0"/>
          </a:p>
        </p:txBody>
      </p:sp>
      <p:sp>
        <p:nvSpPr>
          <p:cNvPr id="17" name="Shape 15"/>
          <p:cNvSpPr/>
          <p:nvPr/>
        </p:nvSpPr>
        <p:spPr>
          <a:xfrm>
            <a:off x="365760" y="3154680"/>
            <a:ext cx="8366760" cy="548640"/>
          </a:xfrm>
          <a:prstGeom prst="roundRect">
            <a:avLst>
              <a:gd name="adj" fmla="val 13333"/>
            </a:avLst>
          </a:prstGeom>
          <a:solidFill>
            <a:srgbClr val="FAF3D8"/>
          </a:solidFill>
          <a:ln w="6350">
            <a:solidFill>
              <a:srgbClr val="C8A020"/>
            </a:solidFill>
            <a:prstDash val="solid"/>
          </a:ln>
        </p:spPr>
        <p:txBody>
          <a:bodyPr/>
          <a:lstStyle/>
          <a:p>
            <a:endParaRPr lang="es-CL"/>
          </a:p>
        </p:txBody>
      </p:sp>
      <p:sp>
        <p:nvSpPr>
          <p:cNvPr id="18" name="Text 16"/>
          <p:cNvSpPr/>
          <p:nvPr/>
        </p:nvSpPr>
        <p:spPr>
          <a:xfrm>
            <a:off x="548640" y="3246120"/>
            <a:ext cx="8001000" cy="347472"/>
          </a:xfrm>
          <a:prstGeom prst="rect">
            <a:avLst/>
          </a:prstGeom>
          <a:noFill/>
          <a:ln/>
        </p:spPr>
        <p:txBody>
          <a:bodyPr wrap="square" rtlCol="0" anchor="ctr"/>
          <a:lstStyle/>
          <a:p>
            <a:pPr marL="0" indent="0" algn="ctr">
              <a:buNone/>
            </a:pPr>
            <a:r>
              <a:rPr lang="en-US" sz="1300" b="1" dirty="0">
                <a:solidFill>
                  <a:srgbClr val="C8A020"/>
                </a:solidFill>
                <a:latin typeface="Calibri" pitchFamily="34" charset="0"/>
                <a:ea typeface="Calibri" pitchFamily="34" charset="-122"/>
                <a:cs typeface="Calibri" pitchFamily="34" charset="-120"/>
              </a:rPr>
              <a:t>Regla de oro · Un hábito a la vez · La </a:t>
            </a:r>
            <a:r>
              <a:rPr lang="en-US" sz="1300" b="1" dirty="0" err="1">
                <a:solidFill>
                  <a:srgbClr val="C8A020"/>
                </a:solidFill>
                <a:latin typeface="Calibri" pitchFamily="34" charset="0"/>
                <a:ea typeface="Calibri" pitchFamily="34" charset="-122"/>
                <a:cs typeface="Calibri" pitchFamily="34" charset="-120"/>
              </a:rPr>
              <a:t>transformación</a:t>
            </a:r>
            <a:r>
              <a:rPr lang="en-US" sz="1300" b="1" dirty="0">
                <a:solidFill>
                  <a:srgbClr val="C8A020"/>
                </a:solidFill>
                <a:latin typeface="Calibri" pitchFamily="34" charset="0"/>
                <a:ea typeface="Calibri" pitchFamily="34" charset="-122"/>
                <a:cs typeface="Calibri" pitchFamily="34" charset="-120"/>
              </a:rPr>
              <a:t> </a:t>
            </a:r>
            <a:r>
              <a:rPr lang="en-US" sz="1300" b="1" dirty="0" err="1">
                <a:solidFill>
                  <a:srgbClr val="C8A020"/>
                </a:solidFill>
                <a:latin typeface="Calibri" pitchFamily="34" charset="0"/>
                <a:ea typeface="Calibri" pitchFamily="34" charset="-122"/>
                <a:cs typeface="Calibri" pitchFamily="34" charset="-120"/>
              </a:rPr>
              <a:t>requiere</a:t>
            </a:r>
            <a:r>
              <a:rPr lang="en-US" sz="1300" b="1" dirty="0">
                <a:solidFill>
                  <a:srgbClr val="C8A020"/>
                </a:solidFill>
                <a:latin typeface="Calibri" pitchFamily="34" charset="0"/>
                <a:ea typeface="Calibri" pitchFamily="34" charset="-122"/>
                <a:cs typeface="Calibri" pitchFamily="34" charset="-120"/>
              </a:rPr>
              <a:t> foco</a:t>
            </a:r>
            <a:endParaRPr lang="en-US" sz="1300" dirty="0"/>
          </a:p>
        </p:txBody>
      </p:sp>
      <p:sp>
        <p:nvSpPr>
          <p:cNvPr id="19" name="Shape 17"/>
          <p:cNvSpPr/>
          <p:nvPr/>
        </p:nvSpPr>
        <p:spPr>
          <a:xfrm>
            <a:off x="365760" y="3840480"/>
            <a:ext cx="8366760" cy="1051560"/>
          </a:xfrm>
          <a:prstGeom prst="roundRect">
            <a:avLst>
              <a:gd name="adj" fmla="val 6957"/>
            </a:avLst>
          </a:prstGeom>
          <a:solidFill>
            <a:srgbClr val="FFFFFF"/>
          </a:solidFill>
          <a:ln w="6350">
            <a:solidFill>
              <a:srgbClr val="E8EEF6"/>
            </a:solidFill>
            <a:prstDash val="solid"/>
          </a:ln>
          <a:effectLst>
            <a:outerShdw blurRad="101600" dist="25400" dir="2700000" algn="bl" rotWithShape="0">
              <a:srgbClr val="000000">
                <a:alpha val="10000"/>
              </a:srgbClr>
            </a:outerShdw>
          </a:effectLst>
        </p:spPr>
        <p:txBody>
          <a:bodyPr/>
          <a:lstStyle/>
          <a:p>
            <a:endParaRPr lang="es-CL"/>
          </a:p>
        </p:txBody>
      </p:sp>
      <p:sp>
        <p:nvSpPr>
          <p:cNvPr id="20" name="Text 18"/>
          <p:cNvSpPr/>
          <p:nvPr/>
        </p:nvSpPr>
        <p:spPr>
          <a:xfrm>
            <a:off x="594360" y="3950208"/>
            <a:ext cx="7955280" cy="384048"/>
          </a:xfrm>
          <a:prstGeom prst="rect">
            <a:avLst/>
          </a:prstGeom>
          <a:noFill/>
          <a:ln/>
        </p:spPr>
        <p:txBody>
          <a:bodyPr wrap="square" rtlCol="0" anchor="ctr"/>
          <a:lstStyle/>
          <a:p>
            <a:pPr marL="0" indent="0">
              <a:buNone/>
            </a:pPr>
            <a:r>
              <a:rPr lang="en-US" sz="1400" b="1" dirty="0">
                <a:solidFill>
                  <a:srgbClr val="1E4A7A"/>
                </a:solidFill>
                <a:latin typeface="Cambria" pitchFamily="34" charset="0"/>
                <a:ea typeface="Cambria" pitchFamily="34" charset="-122"/>
                <a:cs typeface="Cambria" pitchFamily="34" charset="-120"/>
              </a:rPr>
              <a:t>                         El objetivo bien definido es el punto de partida de la Idea Madre.</a:t>
            </a:r>
            <a:endParaRPr lang="en-US" sz="1400" dirty="0"/>
          </a:p>
        </p:txBody>
      </p:sp>
      <p:sp>
        <p:nvSpPr>
          <p:cNvPr id="21" name="Text 19"/>
          <p:cNvSpPr/>
          <p:nvPr/>
        </p:nvSpPr>
        <p:spPr>
          <a:xfrm>
            <a:off x="594360" y="4370832"/>
            <a:ext cx="7955280" cy="384048"/>
          </a:xfrm>
          <a:prstGeom prst="rect">
            <a:avLst/>
          </a:prstGeom>
          <a:noFill/>
          <a:ln/>
        </p:spPr>
        <p:txBody>
          <a:bodyPr wrap="square" rtlCol="0" anchor="ctr"/>
          <a:lstStyle/>
          <a:p>
            <a:pPr marL="0" indent="0">
              <a:buNone/>
            </a:pPr>
            <a:r>
              <a:rPr lang="en-US" sz="1350" dirty="0">
                <a:solidFill>
                  <a:srgbClr val="4A6080"/>
                </a:solidFill>
                <a:latin typeface="Calibri" pitchFamily="34" charset="0"/>
                <a:ea typeface="Calibri" pitchFamily="34" charset="-122"/>
                <a:cs typeface="Calibri" pitchFamily="34" charset="-120"/>
              </a:rPr>
              <a:t>         Tener claro </a:t>
            </a:r>
            <a:r>
              <a:rPr lang="en-US" sz="1350" dirty="0" err="1">
                <a:solidFill>
                  <a:srgbClr val="4A6080"/>
                </a:solidFill>
                <a:latin typeface="Calibri" pitchFamily="34" charset="0"/>
                <a:ea typeface="Calibri" pitchFamily="34" charset="-122"/>
                <a:cs typeface="Calibri" pitchFamily="34" charset="-120"/>
              </a:rPr>
              <a:t>el</a:t>
            </a:r>
            <a:r>
              <a:rPr lang="en-US" sz="1350" dirty="0">
                <a:solidFill>
                  <a:srgbClr val="4A6080"/>
                </a:solidFill>
                <a:latin typeface="Calibri" pitchFamily="34" charset="0"/>
                <a:ea typeface="Calibri" pitchFamily="34" charset="-122"/>
                <a:cs typeface="Calibri" pitchFamily="34" charset="-120"/>
              </a:rPr>
              <a:t> </a:t>
            </a:r>
            <a:r>
              <a:rPr lang="en-US" sz="1350" dirty="0" err="1">
                <a:solidFill>
                  <a:srgbClr val="4A6080"/>
                </a:solidFill>
                <a:latin typeface="Calibri" pitchFamily="34" charset="0"/>
                <a:ea typeface="Calibri" pitchFamily="34" charset="-122"/>
                <a:cs typeface="Calibri" pitchFamily="34" charset="-120"/>
              </a:rPr>
              <a:t>objetivo</a:t>
            </a:r>
            <a:r>
              <a:rPr lang="en-US" sz="1350" dirty="0">
                <a:solidFill>
                  <a:srgbClr val="4A6080"/>
                </a:solidFill>
                <a:latin typeface="Calibri" pitchFamily="34" charset="0"/>
                <a:ea typeface="Calibri" pitchFamily="34" charset="-122"/>
                <a:cs typeface="Calibri" pitchFamily="34" charset="-120"/>
              </a:rPr>
              <a:t> es lo </a:t>
            </a:r>
            <a:r>
              <a:rPr lang="en-US" sz="1350" dirty="0" err="1">
                <a:solidFill>
                  <a:srgbClr val="4A6080"/>
                </a:solidFill>
                <a:latin typeface="Calibri" pitchFamily="34" charset="0"/>
                <a:ea typeface="Calibri" pitchFamily="34" charset="-122"/>
                <a:cs typeface="Calibri" pitchFamily="34" charset="-120"/>
              </a:rPr>
              <a:t>más</a:t>
            </a:r>
            <a:r>
              <a:rPr lang="en-US" sz="1350" dirty="0">
                <a:solidFill>
                  <a:srgbClr val="4A6080"/>
                </a:solidFill>
                <a:latin typeface="Calibri" pitchFamily="34" charset="0"/>
                <a:ea typeface="Calibri" pitchFamily="34" charset="-122"/>
                <a:cs typeface="Calibri" pitchFamily="34" charset="-120"/>
              </a:rPr>
              <a:t> </a:t>
            </a:r>
            <a:r>
              <a:rPr lang="en-US" sz="1350" dirty="0" err="1">
                <a:solidFill>
                  <a:srgbClr val="4A6080"/>
                </a:solidFill>
                <a:latin typeface="Calibri" pitchFamily="34" charset="0"/>
                <a:ea typeface="Calibri" pitchFamily="34" charset="-122"/>
                <a:cs typeface="Calibri" pitchFamily="34" charset="-120"/>
              </a:rPr>
              <a:t>importante</a:t>
            </a:r>
            <a:r>
              <a:rPr lang="en-US" sz="1350" dirty="0">
                <a:solidFill>
                  <a:srgbClr val="4A6080"/>
                </a:solidFill>
                <a:latin typeface="Calibri" pitchFamily="34" charset="0"/>
                <a:ea typeface="Calibri" pitchFamily="34" charset="-122"/>
                <a:cs typeface="Calibri" pitchFamily="34" charset="-120"/>
              </a:rPr>
              <a:t> para </a:t>
            </a:r>
            <a:r>
              <a:rPr lang="en-US" sz="1350" dirty="0" err="1">
                <a:solidFill>
                  <a:srgbClr val="4A6080"/>
                </a:solidFill>
                <a:latin typeface="Calibri" pitchFamily="34" charset="0"/>
                <a:ea typeface="Calibri" pitchFamily="34" charset="-122"/>
                <a:cs typeface="Calibri" pitchFamily="34" charset="-120"/>
              </a:rPr>
              <a:t>dar</a:t>
            </a:r>
            <a:r>
              <a:rPr lang="en-US" sz="1350" dirty="0">
                <a:solidFill>
                  <a:srgbClr val="4A6080"/>
                </a:solidFill>
                <a:latin typeface="Calibri" pitchFamily="34" charset="0"/>
                <a:ea typeface="Calibri" pitchFamily="34" charset="-122"/>
                <a:cs typeface="Calibri" pitchFamily="34" charset="-120"/>
              </a:rPr>
              <a:t> </a:t>
            </a:r>
            <a:r>
              <a:rPr lang="en-US" sz="1350" dirty="0" err="1">
                <a:solidFill>
                  <a:srgbClr val="4A6080"/>
                </a:solidFill>
                <a:latin typeface="Calibri" pitchFamily="34" charset="0"/>
                <a:ea typeface="Calibri" pitchFamily="34" charset="-122"/>
                <a:cs typeface="Calibri" pitchFamily="34" charset="-120"/>
              </a:rPr>
              <a:t>inicio</a:t>
            </a:r>
            <a:r>
              <a:rPr lang="en-US" sz="1350" dirty="0">
                <a:solidFill>
                  <a:srgbClr val="4A6080"/>
                </a:solidFill>
                <a:latin typeface="Calibri" pitchFamily="34" charset="0"/>
                <a:ea typeface="Calibri" pitchFamily="34" charset="-122"/>
                <a:cs typeface="Calibri" pitchFamily="34" charset="-120"/>
              </a:rPr>
              <a:t> </a:t>
            </a:r>
            <a:r>
              <a:rPr lang="en-US" sz="1350" dirty="0" err="1">
                <a:solidFill>
                  <a:srgbClr val="4A6080"/>
                </a:solidFill>
                <a:latin typeface="Calibri" pitchFamily="34" charset="0"/>
                <a:ea typeface="Calibri" pitchFamily="34" charset="-122"/>
                <a:cs typeface="Calibri" pitchFamily="34" charset="-120"/>
              </a:rPr>
              <a:t>deliberadamente</a:t>
            </a:r>
            <a:r>
              <a:rPr lang="en-US" sz="1350" dirty="0">
                <a:solidFill>
                  <a:srgbClr val="4A6080"/>
                </a:solidFill>
                <a:latin typeface="Calibri" pitchFamily="34" charset="0"/>
                <a:ea typeface="Calibri" pitchFamily="34" charset="-122"/>
                <a:cs typeface="Calibri" pitchFamily="34" charset="-120"/>
              </a:rPr>
              <a:t> al </a:t>
            </a:r>
            <a:r>
              <a:rPr lang="en-US" sz="1350" dirty="0" err="1">
                <a:solidFill>
                  <a:srgbClr val="4A6080"/>
                </a:solidFill>
                <a:latin typeface="Calibri" pitchFamily="34" charset="0"/>
                <a:ea typeface="Calibri" pitchFamily="34" charset="-122"/>
                <a:cs typeface="Calibri" pitchFamily="34" charset="-120"/>
              </a:rPr>
              <a:t>ciclo</a:t>
            </a:r>
            <a:r>
              <a:rPr lang="en-US" sz="1350" dirty="0">
                <a:solidFill>
                  <a:srgbClr val="4A6080"/>
                </a:solidFill>
                <a:latin typeface="Calibri" pitchFamily="34" charset="0"/>
                <a:ea typeface="Calibri" pitchFamily="34" charset="-122"/>
                <a:cs typeface="Calibri" pitchFamily="34" charset="-120"/>
              </a:rPr>
              <a:t> </a:t>
            </a:r>
            <a:r>
              <a:rPr lang="en-US" sz="1350" dirty="0" err="1">
                <a:solidFill>
                  <a:srgbClr val="4A6080"/>
                </a:solidFill>
                <a:latin typeface="Calibri" pitchFamily="34" charset="0"/>
                <a:ea typeface="Calibri" pitchFamily="34" charset="-122"/>
                <a:cs typeface="Calibri" pitchFamily="34" charset="-120"/>
              </a:rPr>
              <a:t>vigilia-sueño</a:t>
            </a:r>
            <a:r>
              <a:rPr lang="en-US" sz="1350" dirty="0">
                <a:solidFill>
                  <a:srgbClr val="4A6080"/>
                </a:solidFill>
                <a:latin typeface="Calibri" pitchFamily="34" charset="0"/>
                <a:ea typeface="Calibri" pitchFamily="34" charset="-122"/>
                <a:cs typeface="Calibri" pitchFamily="34" charset="-120"/>
              </a:rPr>
              <a:t>.</a:t>
            </a:r>
            <a:endParaRPr lang="en-US" sz="13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E4A7A"/>
        </a:solidFill>
        <a:effectLst/>
      </p:bgPr>
    </p:bg>
    <p:spTree>
      <p:nvGrpSpPr>
        <p:cNvPr id="1" name=""/>
        <p:cNvGrpSpPr/>
        <p:nvPr/>
      </p:nvGrpSpPr>
      <p:grpSpPr>
        <a:xfrm>
          <a:off x="0" y="0"/>
          <a:ext cx="0" cy="0"/>
          <a:chOff x="0" y="0"/>
          <a:chExt cx="0" cy="0"/>
        </a:xfrm>
      </p:grpSpPr>
      <p:sp>
        <p:nvSpPr>
          <p:cNvPr id="2" name="Shape 0"/>
          <p:cNvSpPr/>
          <p:nvPr/>
        </p:nvSpPr>
        <p:spPr>
          <a:xfrm>
            <a:off x="0" y="4663440"/>
            <a:ext cx="9144000" cy="480060"/>
          </a:xfrm>
          <a:prstGeom prst="rect">
            <a:avLst/>
          </a:prstGeom>
          <a:solidFill>
            <a:srgbClr val="C8A020"/>
          </a:solidFill>
          <a:ln w="12700">
            <a:solidFill>
              <a:srgbClr val="C8A020"/>
            </a:solidFill>
            <a:prstDash val="solid"/>
          </a:ln>
        </p:spPr>
        <p:txBody>
          <a:bodyPr/>
          <a:lstStyle/>
          <a:p>
            <a:endParaRPr lang="es-CL"/>
          </a:p>
        </p:txBody>
      </p:sp>
      <p:sp>
        <p:nvSpPr>
          <p:cNvPr id="3" name="Text 1"/>
          <p:cNvSpPr/>
          <p:nvPr/>
        </p:nvSpPr>
        <p:spPr>
          <a:xfrm>
            <a:off x="502920" y="320040"/>
            <a:ext cx="8229600" cy="822960"/>
          </a:xfrm>
          <a:prstGeom prst="rect">
            <a:avLst/>
          </a:prstGeom>
          <a:noFill/>
          <a:ln/>
        </p:spPr>
        <p:txBody>
          <a:bodyPr wrap="square" rtlCol="0" anchor="ctr"/>
          <a:lstStyle/>
          <a:p>
            <a:pPr marL="0" indent="0" algn="ctr">
              <a:buNone/>
            </a:pPr>
            <a:r>
              <a:rPr lang="en-US" sz="4800" b="1" dirty="0">
                <a:solidFill>
                  <a:srgbClr val="FFFFFF"/>
                </a:solidFill>
                <a:latin typeface="Cambria" pitchFamily="34" charset="0"/>
                <a:ea typeface="Cambria" pitchFamily="34" charset="-122"/>
                <a:cs typeface="Cambria" pitchFamily="34" charset="-120"/>
              </a:rPr>
              <a:t>La Idea Madre</a:t>
            </a:r>
            <a:endParaRPr lang="en-US" sz="4800" dirty="0"/>
          </a:p>
        </p:txBody>
      </p:sp>
      <p:sp>
        <p:nvSpPr>
          <p:cNvPr id="4" name="Text 2"/>
          <p:cNvSpPr/>
          <p:nvPr/>
        </p:nvSpPr>
        <p:spPr>
          <a:xfrm>
            <a:off x="502920" y="1170432"/>
            <a:ext cx="8229600" cy="438912"/>
          </a:xfrm>
          <a:prstGeom prst="rect">
            <a:avLst/>
          </a:prstGeom>
          <a:noFill/>
          <a:ln/>
        </p:spPr>
        <p:txBody>
          <a:bodyPr wrap="square" rtlCol="0" anchor="ctr"/>
          <a:lstStyle/>
          <a:p>
            <a:pPr marL="0" indent="0" algn="ctr">
              <a:buNone/>
            </a:pPr>
            <a:r>
              <a:rPr lang="en-US" sz="1600" i="1" dirty="0">
                <a:solidFill>
                  <a:srgbClr val="5A9EE0"/>
                </a:solidFill>
                <a:latin typeface="Calibri" pitchFamily="34" charset="0"/>
                <a:ea typeface="Calibri" pitchFamily="34" charset="-122"/>
                <a:cs typeface="Calibri" pitchFamily="34" charset="-120"/>
              </a:rPr>
              <a:t>Mecanismo de codificación multimodal · Dispositivo virtual de activación</a:t>
            </a:r>
            <a:endParaRPr lang="en-US" sz="1600" dirty="0"/>
          </a:p>
        </p:txBody>
      </p:sp>
      <p:sp>
        <p:nvSpPr>
          <p:cNvPr id="5" name="Shape 3"/>
          <p:cNvSpPr/>
          <p:nvPr/>
        </p:nvSpPr>
        <p:spPr>
          <a:xfrm>
            <a:off x="502920" y="1664208"/>
            <a:ext cx="8138160" cy="0"/>
          </a:xfrm>
          <a:prstGeom prst="line">
            <a:avLst/>
          </a:prstGeom>
          <a:noFill/>
          <a:ln w="6350">
            <a:solidFill>
              <a:srgbClr val="C8A020"/>
            </a:solidFill>
            <a:prstDash val="solid"/>
          </a:ln>
        </p:spPr>
        <p:txBody>
          <a:bodyPr/>
          <a:lstStyle/>
          <a:p>
            <a:endParaRPr lang="es-CL"/>
          </a:p>
        </p:txBody>
      </p:sp>
      <p:sp>
        <p:nvSpPr>
          <p:cNvPr id="6" name="Text 4"/>
          <p:cNvSpPr/>
          <p:nvPr/>
        </p:nvSpPr>
        <p:spPr>
          <a:xfrm>
            <a:off x="502920" y="1810512"/>
            <a:ext cx="8229600" cy="822960"/>
          </a:xfrm>
          <a:prstGeom prst="rect">
            <a:avLst/>
          </a:prstGeom>
          <a:noFill/>
          <a:ln/>
        </p:spPr>
        <p:txBody>
          <a:bodyPr wrap="square" rtlCol="0" anchor="ctr"/>
          <a:lstStyle/>
          <a:p>
            <a:pPr marL="0" indent="0" algn="ctr">
              <a:lnSpc>
                <a:spcPct val="140000"/>
              </a:lnSpc>
              <a:buNone/>
            </a:pPr>
            <a:r>
              <a:rPr lang="en-US" sz="1700" dirty="0">
                <a:solidFill>
                  <a:srgbClr val="FFFFFF"/>
                </a:solidFill>
                <a:latin typeface="Calibri" pitchFamily="34" charset="0"/>
                <a:ea typeface="Calibri" pitchFamily="34" charset="-122"/>
                <a:cs typeface="Calibri" pitchFamily="34" charset="-120"/>
              </a:rPr>
              <a:t>El </a:t>
            </a:r>
            <a:r>
              <a:rPr lang="en-US" sz="1700" dirty="0" err="1">
                <a:solidFill>
                  <a:srgbClr val="FFFFFF"/>
                </a:solidFill>
                <a:latin typeface="Calibri" pitchFamily="34" charset="0"/>
                <a:ea typeface="Calibri" pitchFamily="34" charset="-122"/>
                <a:cs typeface="Calibri" pitchFamily="34" charset="-120"/>
              </a:rPr>
              <a:t>objetivo</a:t>
            </a:r>
            <a:r>
              <a:rPr lang="en-US" sz="1700" dirty="0">
                <a:solidFill>
                  <a:srgbClr val="FFFFFF"/>
                </a:solidFill>
                <a:latin typeface="Calibri" pitchFamily="34" charset="0"/>
                <a:ea typeface="Calibri" pitchFamily="34" charset="-122"/>
                <a:cs typeface="Calibri" pitchFamily="34" charset="-120"/>
              </a:rPr>
              <a:t> es </a:t>
            </a:r>
            <a:r>
              <a:rPr lang="en-US" sz="1700" dirty="0" err="1">
                <a:solidFill>
                  <a:srgbClr val="FFFFFF"/>
                </a:solidFill>
                <a:latin typeface="Calibri" pitchFamily="34" charset="0"/>
                <a:ea typeface="Calibri" pitchFamily="34" charset="-122"/>
                <a:cs typeface="Calibri" pitchFamily="34" charset="-120"/>
              </a:rPr>
              <a:t>sintetizado</a:t>
            </a:r>
            <a:r>
              <a:rPr lang="en-US" sz="1700" dirty="0">
                <a:solidFill>
                  <a:srgbClr val="FFFFFF"/>
                </a:solidFill>
                <a:latin typeface="Calibri" pitchFamily="34" charset="0"/>
                <a:ea typeface="Calibri" pitchFamily="34" charset="-122"/>
                <a:cs typeface="Calibri" pitchFamily="34" charset="-120"/>
              </a:rPr>
              <a:t> </a:t>
            </a:r>
            <a:r>
              <a:rPr lang="en-US" sz="1700" dirty="0" err="1">
                <a:solidFill>
                  <a:srgbClr val="FFFFFF"/>
                </a:solidFill>
                <a:latin typeface="Calibri" pitchFamily="34" charset="0"/>
                <a:ea typeface="Calibri" pitchFamily="34" charset="-122"/>
                <a:cs typeface="Calibri" pitchFamily="34" charset="-120"/>
              </a:rPr>
              <a:t>en</a:t>
            </a:r>
            <a:r>
              <a:rPr lang="en-US" sz="1700" dirty="0">
                <a:solidFill>
                  <a:srgbClr val="FFFFFF"/>
                </a:solidFill>
                <a:latin typeface="Calibri" pitchFamily="34" charset="0"/>
                <a:ea typeface="Calibri" pitchFamily="34" charset="-122"/>
                <a:cs typeface="Calibri" pitchFamily="34" charset="-120"/>
              </a:rPr>
              <a:t> </a:t>
            </a:r>
            <a:r>
              <a:rPr lang="en-US" sz="1700" dirty="0" err="1">
                <a:solidFill>
                  <a:srgbClr val="FFFFFF"/>
                </a:solidFill>
                <a:latin typeface="Calibri" pitchFamily="34" charset="0"/>
                <a:ea typeface="Calibri" pitchFamily="34" charset="-122"/>
                <a:cs typeface="Calibri" pitchFamily="34" charset="-120"/>
              </a:rPr>
              <a:t>una</a:t>
            </a:r>
            <a:r>
              <a:rPr lang="en-US" sz="1700" dirty="0">
                <a:solidFill>
                  <a:srgbClr val="FFFFFF"/>
                </a:solidFill>
                <a:latin typeface="Calibri" pitchFamily="34" charset="0"/>
                <a:ea typeface="Calibri" pitchFamily="34" charset="-122"/>
                <a:cs typeface="Calibri" pitchFamily="34" charset="-120"/>
              </a:rPr>
              <a:t> Idea Madre. Y la Idea Madre se </a:t>
            </a:r>
            <a:r>
              <a:rPr lang="en-US" sz="1700" dirty="0" err="1">
                <a:solidFill>
                  <a:srgbClr val="FFFFFF"/>
                </a:solidFill>
                <a:latin typeface="Calibri" pitchFamily="34" charset="0"/>
                <a:ea typeface="Calibri" pitchFamily="34" charset="-122"/>
                <a:cs typeface="Calibri" pitchFamily="34" charset="-120"/>
              </a:rPr>
              <a:t>codifica</a:t>
            </a:r>
            <a:r>
              <a:rPr lang="en-US" sz="1700" dirty="0">
                <a:solidFill>
                  <a:srgbClr val="FFFFFF"/>
                </a:solidFill>
                <a:latin typeface="Calibri" pitchFamily="34" charset="0"/>
                <a:ea typeface="Calibri" pitchFamily="34" charset="-122"/>
                <a:cs typeface="Calibri" pitchFamily="34" charset="-120"/>
              </a:rPr>
              <a:t> </a:t>
            </a:r>
            <a:r>
              <a:rPr lang="en-US" sz="1700" dirty="0" err="1">
                <a:solidFill>
                  <a:srgbClr val="FFFFFF"/>
                </a:solidFill>
                <a:latin typeface="Calibri" pitchFamily="34" charset="0"/>
                <a:ea typeface="Calibri" pitchFamily="34" charset="-122"/>
                <a:cs typeface="Calibri" pitchFamily="34" charset="-120"/>
              </a:rPr>
              <a:t>mediante</a:t>
            </a:r>
            <a:r>
              <a:rPr lang="en-US" sz="1700" dirty="0">
                <a:solidFill>
                  <a:srgbClr val="FFFFFF"/>
                </a:solidFill>
                <a:latin typeface="Calibri" pitchFamily="34" charset="0"/>
                <a:ea typeface="Calibri" pitchFamily="34" charset="-122"/>
                <a:cs typeface="Calibri" pitchFamily="34" charset="-120"/>
              </a:rPr>
              <a:t> un </a:t>
            </a:r>
            <a:r>
              <a:rPr lang="en-US" sz="1700" dirty="0" err="1">
                <a:solidFill>
                  <a:srgbClr val="FFFFFF"/>
                </a:solidFill>
                <a:latin typeface="Calibri" pitchFamily="34" charset="0"/>
                <a:ea typeface="Calibri" pitchFamily="34" charset="-122"/>
                <a:cs typeface="Calibri" pitchFamily="34" charset="-120"/>
              </a:rPr>
              <a:t>lenguaje</a:t>
            </a:r>
            <a:r>
              <a:rPr lang="en-US" sz="1700" dirty="0">
                <a:solidFill>
                  <a:srgbClr val="FFFFFF"/>
                </a:solidFill>
                <a:latin typeface="Calibri" pitchFamily="34" charset="0"/>
                <a:ea typeface="Calibri" pitchFamily="34" charset="-122"/>
                <a:cs typeface="Calibri" pitchFamily="34" charset="-120"/>
              </a:rPr>
              <a:t> multimodal</a:t>
            </a:r>
            <a:r>
              <a:rPr lang="en-US" sz="1700" dirty="0"/>
              <a:t> </a:t>
            </a:r>
            <a:r>
              <a:rPr lang="en-US" sz="1700" dirty="0" err="1">
                <a:solidFill>
                  <a:srgbClr val="FFFFFF"/>
                </a:solidFill>
                <a:latin typeface="Calibri" pitchFamily="34" charset="0"/>
                <a:ea typeface="Calibri" pitchFamily="34" charset="-122"/>
                <a:cs typeface="Calibri" pitchFamily="34" charset="-120"/>
              </a:rPr>
              <a:t>que</a:t>
            </a:r>
            <a:r>
              <a:rPr lang="en-US" sz="1700" dirty="0">
                <a:solidFill>
                  <a:srgbClr val="FFFFFF"/>
                </a:solidFill>
                <a:latin typeface="Calibri" pitchFamily="34" charset="0"/>
                <a:ea typeface="Calibri" pitchFamily="34" charset="-122"/>
                <a:cs typeface="Calibri" pitchFamily="34" charset="-120"/>
              </a:rPr>
              <a:t> el cerebro dormido puede reactivar durante su procesamiento offline.</a:t>
            </a:r>
            <a:endParaRPr lang="en-US" sz="1700" dirty="0"/>
          </a:p>
        </p:txBody>
      </p:sp>
      <p:sp>
        <p:nvSpPr>
          <p:cNvPr id="7" name="Shape 5"/>
          <p:cNvSpPr/>
          <p:nvPr/>
        </p:nvSpPr>
        <p:spPr>
          <a:xfrm>
            <a:off x="365760" y="2880360"/>
            <a:ext cx="1920240" cy="1508760"/>
          </a:xfrm>
          <a:prstGeom prst="roundRect">
            <a:avLst>
              <a:gd name="adj" fmla="val 4848"/>
            </a:avLst>
          </a:prstGeom>
          <a:solidFill>
            <a:srgbClr val="2F66A8">
              <a:alpha val="75000"/>
            </a:srgbClr>
          </a:solidFill>
          <a:ln w="12700">
            <a:solidFill>
              <a:srgbClr val="5A9EE0">
                <a:alpha val="70000"/>
              </a:srgbClr>
            </a:solidFill>
            <a:prstDash val="solid"/>
          </a:ln>
        </p:spPr>
        <p:txBody>
          <a:bodyPr/>
          <a:lstStyle/>
          <a:p>
            <a:endParaRPr lang="es-CL"/>
          </a:p>
        </p:txBody>
      </p:sp>
      <p:sp>
        <p:nvSpPr>
          <p:cNvPr id="8" name="Text 6"/>
          <p:cNvSpPr/>
          <p:nvPr/>
        </p:nvSpPr>
        <p:spPr>
          <a:xfrm>
            <a:off x="365760" y="2944368"/>
            <a:ext cx="1920240" cy="457200"/>
          </a:xfrm>
          <a:prstGeom prst="rect">
            <a:avLst/>
          </a:prstGeom>
          <a:noFill/>
          <a:ln/>
        </p:spPr>
        <p:txBody>
          <a:bodyPr wrap="square" rtlCol="0" anchor="ctr"/>
          <a:lstStyle/>
          <a:p>
            <a:pPr marL="0" indent="0" algn="ctr">
              <a:buNone/>
            </a:pPr>
            <a:r>
              <a:rPr lang="en-US" sz="2400" b="1" dirty="0">
                <a:solidFill>
                  <a:srgbClr val="F5D87A"/>
                </a:solidFill>
                <a:latin typeface="Cambria" pitchFamily="34" charset="0"/>
                <a:ea typeface="Cambria" pitchFamily="34" charset="-122"/>
                <a:cs typeface="Cambria" pitchFamily="34" charset="-120"/>
              </a:rPr>
              <a:t>1</a:t>
            </a:r>
            <a:endParaRPr lang="en-US" sz="2400" dirty="0"/>
          </a:p>
        </p:txBody>
      </p:sp>
      <p:sp>
        <p:nvSpPr>
          <p:cNvPr id="9" name="Text 7"/>
          <p:cNvSpPr/>
          <p:nvPr/>
        </p:nvSpPr>
        <p:spPr>
          <a:xfrm>
            <a:off x="365760" y="3401568"/>
            <a:ext cx="1920240" cy="384048"/>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Lingüístico</a:t>
            </a:r>
            <a:endParaRPr lang="en-US" sz="1400" dirty="0"/>
          </a:p>
        </p:txBody>
      </p:sp>
      <p:sp>
        <p:nvSpPr>
          <p:cNvPr id="10" name="Text 8"/>
          <p:cNvSpPr/>
          <p:nvPr/>
        </p:nvSpPr>
        <p:spPr>
          <a:xfrm>
            <a:off x="365760" y="3794760"/>
            <a:ext cx="1920240" cy="457200"/>
          </a:xfrm>
          <a:prstGeom prst="rect">
            <a:avLst/>
          </a:prstGeom>
          <a:noFill/>
          <a:ln/>
        </p:spPr>
        <p:txBody>
          <a:bodyPr wrap="square" rtlCol="0" anchor="ctr"/>
          <a:lstStyle/>
          <a:p>
            <a:pPr marL="0" indent="0" algn="ctr">
              <a:buNone/>
            </a:pPr>
            <a:r>
              <a:rPr lang="en-US" sz="1200" i="1" dirty="0">
                <a:solidFill>
                  <a:srgbClr val="FFFFFF">
                    <a:alpha val="85000"/>
                  </a:srgbClr>
                </a:solidFill>
                <a:latin typeface="Calibri" pitchFamily="34" charset="0"/>
                <a:ea typeface="Calibri" pitchFamily="34" charset="-122"/>
                <a:cs typeface="Calibri" pitchFamily="34" charset="-120"/>
              </a:rPr>
              <a:t>Declaración · </a:t>
            </a:r>
            <a:r>
              <a:rPr lang="en-US" sz="1200" i="1" dirty="0" err="1">
                <a:solidFill>
                  <a:srgbClr val="FFFFFF">
                    <a:alpha val="85000"/>
                  </a:srgbClr>
                </a:solidFill>
                <a:latin typeface="Calibri" pitchFamily="34" charset="0"/>
                <a:ea typeface="Calibri" pitchFamily="34" charset="-122"/>
                <a:cs typeface="Calibri" pitchFamily="34" charset="-120"/>
              </a:rPr>
              <a:t>Metáfora</a:t>
            </a:r>
            <a:endParaRPr lang="en-US" sz="1200" dirty="0"/>
          </a:p>
        </p:txBody>
      </p:sp>
      <p:sp>
        <p:nvSpPr>
          <p:cNvPr id="11" name="Shape 9"/>
          <p:cNvSpPr/>
          <p:nvPr/>
        </p:nvSpPr>
        <p:spPr>
          <a:xfrm>
            <a:off x="2542032" y="2880360"/>
            <a:ext cx="1920240" cy="1508760"/>
          </a:xfrm>
          <a:prstGeom prst="roundRect">
            <a:avLst>
              <a:gd name="adj" fmla="val 4848"/>
            </a:avLst>
          </a:prstGeom>
          <a:solidFill>
            <a:srgbClr val="2F66A8">
              <a:alpha val="75000"/>
            </a:srgbClr>
          </a:solidFill>
          <a:ln w="12700">
            <a:solidFill>
              <a:srgbClr val="5A9EE0">
                <a:alpha val="70000"/>
              </a:srgbClr>
            </a:solidFill>
            <a:prstDash val="solid"/>
          </a:ln>
        </p:spPr>
        <p:txBody>
          <a:bodyPr/>
          <a:lstStyle/>
          <a:p>
            <a:endParaRPr lang="es-CL"/>
          </a:p>
        </p:txBody>
      </p:sp>
      <p:sp>
        <p:nvSpPr>
          <p:cNvPr id="12" name="Text 10"/>
          <p:cNvSpPr/>
          <p:nvPr/>
        </p:nvSpPr>
        <p:spPr>
          <a:xfrm>
            <a:off x="2542032" y="2944368"/>
            <a:ext cx="1920240" cy="457200"/>
          </a:xfrm>
          <a:prstGeom prst="rect">
            <a:avLst/>
          </a:prstGeom>
          <a:noFill/>
          <a:ln/>
        </p:spPr>
        <p:txBody>
          <a:bodyPr wrap="square" rtlCol="0" anchor="ctr"/>
          <a:lstStyle/>
          <a:p>
            <a:pPr marL="0" indent="0" algn="ctr">
              <a:buNone/>
            </a:pPr>
            <a:r>
              <a:rPr lang="en-US" sz="2400" b="1" dirty="0">
                <a:solidFill>
                  <a:srgbClr val="F5D87A"/>
                </a:solidFill>
                <a:latin typeface="Cambria" pitchFamily="34" charset="0"/>
                <a:ea typeface="Cambria" pitchFamily="34" charset="-122"/>
                <a:cs typeface="Cambria" pitchFamily="34" charset="-120"/>
              </a:rPr>
              <a:t>2</a:t>
            </a:r>
            <a:endParaRPr lang="en-US" sz="2400" dirty="0"/>
          </a:p>
        </p:txBody>
      </p:sp>
      <p:sp>
        <p:nvSpPr>
          <p:cNvPr id="13" name="Text 11"/>
          <p:cNvSpPr/>
          <p:nvPr/>
        </p:nvSpPr>
        <p:spPr>
          <a:xfrm>
            <a:off x="2542032" y="3401568"/>
            <a:ext cx="1920240" cy="384048"/>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Visual</a:t>
            </a:r>
            <a:endParaRPr lang="en-US" sz="1400" dirty="0"/>
          </a:p>
        </p:txBody>
      </p:sp>
      <p:sp>
        <p:nvSpPr>
          <p:cNvPr id="14" name="Text 12"/>
          <p:cNvSpPr/>
          <p:nvPr/>
        </p:nvSpPr>
        <p:spPr>
          <a:xfrm>
            <a:off x="2542032" y="3794760"/>
            <a:ext cx="1920240" cy="457200"/>
          </a:xfrm>
          <a:prstGeom prst="rect">
            <a:avLst/>
          </a:prstGeom>
          <a:noFill/>
          <a:ln/>
        </p:spPr>
        <p:txBody>
          <a:bodyPr wrap="square" rtlCol="0" anchor="ctr"/>
          <a:lstStyle/>
          <a:p>
            <a:pPr marL="0" indent="0" algn="ctr">
              <a:buNone/>
            </a:pPr>
            <a:r>
              <a:rPr lang="en-US" sz="1200" i="1" dirty="0">
                <a:solidFill>
                  <a:srgbClr val="FFFFFF">
                    <a:alpha val="85000"/>
                  </a:srgbClr>
                </a:solidFill>
                <a:latin typeface="Calibri" pitchFamily="34" charset="0"/>
                <a:ea typeface="Calibri" pitchFamily="34" charset="-122"/>
                <a:cs typeface="Calibri" pitchFamily="34" charset="-120"/>
              </a:rPr>
              <a:t>Collage · Imagen</a:t>
            </a:r>
            <a:endParaRPr lang="en-US" sz="1200" dirty="0"/>
          </a:p>
        </p:txBody>
      </p:sp>
      <p:sp>
        <p:nvSpPr>
          <p:cNvPr id="15" name="Shape 13"/>
          <p:cNvSpPr/>
          <p:nvPr/>
        </p:nvSpPr>
        <p:spPr>
          <a:xfrm>
            <a:off x="4718304" y="2880360"/>
            <a:ext cx="1920240" cy="1508760"/>
          </a:xfrm>
          <a:prstGeom prst="roundRect">
            <a:avLst>
              <a:gd name="adj" fmla="val 4848"/>
            </a:avLst>
          </a:prstGeom>
          <a:solidFill>
            <a:srgbClr val="C8A020"/>
          </a:solidFill>
          <a:ln w="12700">
            <a:solidFill>
              <a:srgbClr val="C8A020">
                <a:alpha val="70000"/>
              </a:srgbClr>
            </a:solidFill>
            <a:prstDash val="solid"/>
          </a:ln>
        </p:spPr>
        <p:txBody>
          <a:bodyPr/>
          <a:lstStyle/>
          <a:p>
            <a:endParaRPr lang="es-CL"/>
          </a:p>
        </p:txBody>
      </p:sp>
      <p:sp>
        <p:nvSpPr>
          <p:cNvPr id="16" name="Text 14"/>
          <p:cNvSpPr/>
          <p:nvPr/>
        </p:nvSpPr>
        <p:spPr>
          <a:xfrm>
            <a:off x="4718304" y="2944368"/>
            <a:ext cx="1920240" cy="457200"/>
          </a:xfrm>
          <a:prstGeom prst="rect">
            <a:avLst/>
          </a:prstGeom>
          <a:noFill/>
          <a:ln/>
        </p:spPr>
        <p:txBody>
          <a:bodyPr wrap="square" rtlCol="0" anchor="ctr"/>
          <a:lstStyle/>
          <a:p>
            <a:pPr marL="0" indent="0" algn="ctr">
              <a:buNone/>
            </a:pPr>
            <a:r>
              <a:rPr lang="en-US" sz="2400" b="1" dirty="0">
                <a:solidFill>
                  <a:srgbClr val="1E4A7A"/>
                </a:solidFill>
                <a:latin typeface="Cambria" pitchFamily="34" charset="0"/>
                <a:ea typeface="Cambria" pitchFamily="34" charset="-122"/>
                <a:cs typeface="Cambria" pitchFamily="34" charset="-120"/>
              </a:rPr>
              <a:t>3</a:t>
            </a:r>
            <a:endParaRPr lang="en-US" sz="2400" dirty="0"/>
          </a:p>
        </p:txBody>
      </p:sp>
      <p:sp>
        <p:nvSpPr>
          <p:cNvPr id="17" name="Text 15"/>
          <p:cNvSpPr/>
          <p:nvPr/>
        </p:nvSpPr>
        <p:spPr>
          <a:xfrm>
            <a:off x="4718304" y="3401568"/>
            <a:ext cx="1920240" cy="384048"/>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Corporal</a:t>
            </a:r>
            <a:endParaRPr lang="en-US" sz="1400" dirty="0"/>
          </a:p>
        </p:txBody>
      </p:sp>
      <p:sp>
        <p:nvSpPr>
          <p:cNvPr id="18" name="Text 16"/>
          <p:cNvSpPr/>
          <p:nvPr/>
        </p:nvSpPr>
        <p:spPr>
          <a:xfrm>
            <a:off x="4718304" y="3794760"/>
            <a:ext cx="1920240" cy="457200"/>
          </a:xfrm>
          <a:prstGeom prst="rect">
            <a:avLst/>
          </a:prstGeom>
          <a:noFill/>
          <a:ln/>
        </p:spPr>
        <p:txBody>
          <a:bodyPr wrap="square" rtlCol="0" anchor="ctr"/>
          <a:lstStyle/>
          <a:p>
            <a:pPr marL="0" indent="0" algn="ctr">
              <a:buNone/>
            </a:pPr>
            <a:r>
              <a:rPr lang="en-US" sz="1200" i="1" dirty="0">
                <a:solidFill>
                  <a:srgbClr val="FFFFFF">
                    <a:alpha val="85000"/>
                  </a:srgbClr>
                </a:solidFill>
                <a:latin typeface="Calibri" pitchFamily="34" charset="0"/>
                <a:ea typeface="Calibri" pitchFamily="34" charset="-122"/>
                <a:cs typeface="Calibri" pitchFamily="34" charset="-120"/>
              </a:rPr>
              <a:t>Movimiento de poder</a:t>
            </a:r>
            <a:endParaRPr lang="en-US" sz="1200" dirty="0"/>
          </a:p>
        </p:txBody>
      </p:sp>
      <p:sp>
        <p:nvSpPr>
          <p:cNvPr id="19" name="Shape 17"/>
          <p:cNvSpPr/>
          <p:nvPr/>
        </p:nvSpPr>
        <p:spPr>
          <a:xfrm>
            <a:off x="6894576" y="2880360"/>
            <a:ext cx="1920240" cy="1508760"/>
          </a:xfrm>
          <a:prstGeom prst="roundRect">
            <a:avLst>
              <a:gd name="adj" fmla="val 4848"/>
            </a:avLst>
          </a:prstGeom>
          <a:solidFill>
            <a:srgbClr val="2F66A8">
              <a:alpha val="75000"/>
            </a:srgbClr>
          </a:solidFill>
          <a:ln w="12700">
            <a:solidFill>
              <a:srgbClr val="5A9EE0">
                <a:alpha val="70000"/>
              </a:srgbClr>
            </a:solidFill>
            <a:prstDash val="solid"/>
          </a:ln>
        </p:spPr>
        <p:txBody>
          <a:bodyPr/>
          <a:lstStyle/>
          <a:p>
            <a:endParaRPr lang="es-CL"/>
          </a:p>
        </p:txBody>
      </p:sp>
      <p:sp>
        <p:nvSpPr>
          <p:cNvPr id="20" name="Text 18"/>
          <p:cNvSpPr/>
          <p:nvPr/>
        </p:nvSpPr>
        <p:spPr>
          <a:xfrm>
            <a:off x="6894576" y="2944368"/>
            <a:ext cx="1920240" cy="457200"/>
          </a:xfrm>
          <a:prstGeom prst="rect">
            <a:avLst/>
          </a:prstGeom>
          <a:noFill/>
          <a:ln/>
        </p:spPr>
        <p:txBody>
          <a:bodyPr wrap="square" rtlCol="0" anchor="ctr"/>
          <a:lstStyle/>
          <a:p>
            <a:pPr marL="0" indent="0" algn="ctr">
              <a:buNone/>
            </a:pPr>
            <a:r>
              <a:rPr lang="en-US" sz="2400" b="1" dirty="0">
                <a:solidFill>
                  <a:srgbClr val="F5D87A"/>
                </a:solidFill>
                <a:latin typeface="Cambria" pitchFamily="34" charset="0"/>
                <a:ea typeface="Cambria" pitchFamily="34" charset="-122"/>
                <a:cs typeface="Cambria" pitchFamily="34" charset="-120"/>
              </a:rPr>
              <a:t>4</a:t>
            </a:r>
            <a:endParaRPr lang="en-US" sz="2400" dirty="0"/>
          </a:p>
        </p:txBody>
      </p:sp>
      <p:sp>
        <p:nvSpPr>
          <p:cNvPr id="21" name="Text 19"/>
          <p:cNvSpPr/>
          <p:nvPr/>
        </p:nvSpPr>
        <p:spPr>
          <a:xfrm>
            <a:off x="6894576" y="3401568"/>
            <a:ext cx="1920240" cy="384048"/>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Imaginativo</a:t>
            </a:r>
            <a:endParaRPr lang="en-US" sz="1400" dirty="0"/>
          </a:p>
        </p:txBody>
      </p:sp>
      <p:sp>
        <p:nvSpPr>
          <p:cNvPr id="22" name="Text 20"/>
          <p:cNvSpPr/>
          <p:nvPr/>
        </p:nvSpPr>
        <p:spPr>
          <a:xfrm>
            <a:off x="6894576" y="3794760"/>
            <a:ext cx="1920240" cy="457200"/>
          </a:xfrm>
          <a:prstGeom prst="rect">
            <a:avLst/>
          </a:prstGeom>
          <a:noFill/>
          <a:ln/>
        </p:spPr>
        <p:txBody>
          <a:bodyPr wrap="square" rtlCol="0" anchor="ctr"/>
          <a:lstStyle/>
          <a:p>
            <a:pPr marL="0" indent="0" algn="ctr">
              <a:buNone/>
            </a:pPr>
            <a:r>
              <a:rPr lang="en-US" sz="1200" i="1" dirty="0">
                <a:solidFill>
                  <a:srgbClr val="FFFFFF">
                    <a:alpha val="85000"/>
                  </a:srgbClr>
                </a:solidFill>
                <a:latin typeface="Calibri" pitchFamily="34" charset="0"/>
                <a:ea typeface="Calibri" pitchFamily="34" charset="-122"/>
                <a:cs typeface="Calibri" pitchFamily="34" charset="-120"/>
              </a:rPr>
              <a:t>Ensayo mental</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C8A020"/>
          </a:solidFill>
          <a:ln w="12700">
            <a:solidFill>
              <a:srgbClr val="C8A020"/>
            </a:solidFill>
            <a:prstDash val="solid"/>
          </a:ln>
        </p:spPr>
        <p:txBody>
          <a:bodyPr/>
          <a:lstStyle/>
          <a:p>
            <a:endParaRPr lang="es-CL"/>
          </a:p>
        </p:txBody>
      </p:sp>
      <p:sp>
        <p:nvSpPr>
          <p:cNvPr id="3" name="Text 1"/>
          <p:cNvSpPr/>
          <p:nvPr/>
        </p:nvSpPr>
        <p:spPr>
          <a:xfrm>
            <a:off x="411480" y="91440"/>
            <a:ext cx="8229600" cy="201168"/>
          </a:xfrm>
          <a:prstGeom prst="rect">
            <a:avLst/>
          </a:prstGeom>
          <a:noFill/>
          <a:ln/>
        </p:spPr>
        <p:txBody>
          <a:bodyPr wrap="square" rtlCol="0" anchor="ctr"/>
          <a:lstStyle/>
          <a:p>
            <a:pPr marL="0" indent="0">
              <a:buNone/>
            </a:pPr>
            <a:r>
              <a:rPr lang="en-US" sz="900" kern="0" spc="200" dirty="0">
                <a:solidFill>
                  <a:srgbClr val="7A90A8"/>
                </a:solidFill>
                <a:latin typeface="Calibri" pitchFamily="34" charset="0"/>
                <a:ea typeface="Calibri" pitchFamily="34" charset="-122"/>
                <a:cs typeface="Calibri" pitchFamily="34" charset="-120"/>
              </a:rPr>
              <a:t>CVO · IDEA MADRE · LOS CUATRO LENGUAJES</a:t>
            </a:r>
            <a:endParaRPr lang="en-US" sz="900" dirty="0"/>
          </a:p>
        </p:txBody>
      </p:sp>
      <p:sp>
        <p:nvSpPr>
          <p:cNvPr id="4" name="Text 2"/>
          <p:cNvSpPr/>
          <p:nvPr/>
        </p:nvSpPr>
        <p:spPr>
          <a:xfrm>
            <a:off x="457200" y="274320"/>
            <a:ext cx="8229600" cy="594360"/>
          </a:xfrm>
          <a:prstGeom prst="rect">
            <a:avLst/>
          </a:prstGeom>
          <a:noFill/>
          <a:ln/>
        </p:spPr>
        <p:txBody>
          <a:bodyPr wrap="square" rtlCol="0" anchor="ctr"/>
          <a:lstStyle/>
          <a:p>
            <a:pPr marL="0" indent="0">
              <a:buNone/>
            </a:pPr>
            <a:r>
              <a:rPr lang="en-US" sz="2700" b="1" dirty="0">
                <a:solidFill>
                  <a:srgbClr val="1E4A7A"/>
                </a:solidFill>
                <a:latin typeface="Cambria" pitchFamily="34" charset="0"/>
                <a:ea typeface="Cambria" pitchFamily="34" charset="-122"/>
                <a:cs typeface="Cambria" pitchFamily="34" charset="-120"/>
              </a:rPr>
              <a:t>Cuatro lenguajes · Una huella multimodal</a:t>
            </a:r>
            <a:endParaRPr lang="en-US" sz="2700" dirty="0"/>
          </a:p>
        </p:txBody>
      </p:sp>
      <p:sp>
        <p:nvSpPr>
          <p:cNvPr id="5" name="Shape 3"/>
          <p:cNvSpPr/>
          <p:nvPr/>
        </p:nvSpPr>
        <p:spPr>
          <a:xfrm>
            <a:off x="365760" y="987552"/>
            <a:ext cx="8366760" cy="841248"/>
          </a:xfrm>
          <a:prstGeom prst="roundRect">
            <a:avLst>
              <a:gd name="adj" fmla="val 8696"/>
            </a:avLst>
          </a:prstGeom>
          <a:solidFill>
            <a:srgbClr val="FFFFFF"/>
          </a:solidFill>
          <a:ln w="6350">
            <a:solidFill>
              <a:srgbClr val="E8EEF6"/>
            </a:solidFill>
            <a:prstDash val="solid"/>
          </a:ln>
        </p:spPr>
        <p:txBody>
          <a:bodyPr/>
          <a:lstStyle/>
          <a:p>
            <a:endParaRPr lang="es-CL"/>
          </a:p>
        </p:txBody>
      </p:sp>
      <p:sp>
        <p:nvSpPr>
          <p:cNvPr id="6" name="Shape 4"/>
          <p:cNvSpPr/>
          <p:nvPr/>
        </p:nvSpPr>
        <p:spPr>
          <a:xfrm>
            <a:off x="530352" y="1188720"/>
            <a:ext cx="420624" cy="420624"/>
          </a:xfrm>
          <a:prstGeom prst="ellipse">
            <a:avLst/>
          </a:prstGeom>
          <a:solidFill>
            <a:srgbClr val="5A9EE0"/>
          </a:solidFill>
          <a:ln w="12700">
            <a:solidFill>
              <a:srgbClr val="5A9EE0"/>
            </a:solidFill>
            <a:prstDash val="solid"/>
          </a:ln>
        </p:spPr>
        <p:txBody>
          <a:bodyPr/>
          <a:lstStyle/>
          <a:p>
            <a:endParaRPr lang="es-CL"/>
          </a:p>
        </p:txBody>
      </p:sp>
      <p:sp>
        <p:nvSpPr>
          <p:cNvPr id="7" name="Text 5"/>
          <p:cNvSpPr/>
          <p:nvPr/>
        </p:nvSpPr>
        <p:spPr>
          <a:xfrm>
            <a:off x="530352" y="1188720"/>
            <a:ext cx="420624" cy="420624"/>
          </a:xfrm>
          <a:prstGeom prst="rect">
            <a:avLst/>
          </a:prstGeom>
          <a:noFill/>
          <a:ln/>
        </p:spPr>
        <p:txBody>
          <a:bodyPr wrap="square"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1</a:t>
            </a:r>
            <a:endParaRPr lang="en-US" sz="1500" dirty="0"/>
          </a:p>
        </p:txBody>
      </p:sp>
      <p:sp>
        <p:nvSpPr>
          <p:cNvPr id="8" name="Text 6"/>
          <p:cNvSpPr/>
          <p:nvPr/>
        </p:nvSpPr>
        <p:spPr>
          <a:xfrm>
            <a:off x="1078992" y="1033272"/>
            <a:ext cx="2286000" cy="347472"/>
          </a:xfrm>
          <a:prstGeom prst="rect">
            <a:avLst/>
          </a:prstGeom>
          <a:noFill/>
          <a:ln/>
        </p:spPr>
        <p:txBody>
          <a:bodyPr wrap="square" rtlCol="0" anchor="ctr"/>
          <a:lstStyle/>
          <a:p>
            <a:pPr marL="0" indent="0">
              <a:buNone/>
            </a:pPr>
            <a:r>
              <a:rPr lang="en-US" sz="1350" b="1" dirty="0">
                <a:solidFill>
                  <a:srgbClr val="1E4A7A"/>
                </a:solidFill>
                <a:latin typeface="Calibri" pitchFamily="34" charset="0"/>
                <a:ea typeface="Calibri" pitchFamily="34" charset="-122"/>
                <a:cs typeface="Calibri" pitchFamily="34" charset="-120"/>
              </a:rPr>
              <a:t>Lingüístico</a:t>
            </a:r>
            <a:endParaRPr lang="en-US" sz="1350" dirty="0"/>
          </a:p>
        </p:txBody>
      </p:sp>
      <p:sp>
        <p:nvSpPr>
          <p:cNvPr id="9" name="Text 7"/>
          <p:cNvSpPr/>
          <p:nvPr/>
        </p:nvSpPr>
        <p:spPr>
          <a:xfrm>
            <a:off x="1078992" y="1399032"/>
            <a:ext cx="3383280" cy="365760"/>
          </a:xfrm>
          <a:prstGeom prst="rect">
            <a:avLst/>
          </a:prstGeom>
          <a:noFill/>
          <a:ln/>
        </p:spPr>
        <p:txBody>
          <a:bodyPr wrap="square" rtlCol="0" anchor="ctr"/>
          <a:lstStyle/>
          <a:p>
            <a:pPr marL="0" indent="0">
              <a:buNone/>
            </a:pPr>
            <a:r>
              <a:rPr lang="en-US" sz="1200" dirty="0">
                <a:solidFill>
                  <a:srgbClr val="4A6080"/>
                </a:solidFill>
                <a:latin typeface="Calibri" pitchFamily="34" charset="0"/>
                <a:ea typeface="Calibri" pitchFamily="34" charset="-122"/>
                <a:cs typeface="Calibri" pitchFamily="34" charset="-120"/>
              </a:rPr>
              <a:t>Declaración de compromiso en primera persona </a:t>
            </a:r>
            <a:r>
              <a:rPr lang="en-US" sz="1200" dirty="0" err="1">
                <a:solidFill>
                  <a:srgbClr val="4A6080"/>
                </a:solidFill>
                <a:latin typeface="Calibri" pitchFamily="34" charset="0"/>
                <a:ea typeface="Calibri" pitchFamily="34" charset="-122"/>
                <a:cs typeface="Calibri" pitchFamily="34" charset="-120"/>
              </a:rPr>
              <a:t>que</a:t>
            </a:r>
            <a:r>
              <a:rPr lang="en-US" sz="1200" dirty="0">
                <a:solidFill>
                  <a:srgbClr val="4A6080"/>
                </a:solidFill>
                <a:latin typeface="Calibri" pitchFamily="34" charset="0"/>
                <a:ea typeface="Calibri" pitchFamily="34" charset="-122"/>
                <a:cs typeface="Calibri" pitchFamily="34" charset="-120"/>
              </a:rPr>
              <a:t> </a:t>
            </a:r>
            <a:r>
              <a:rPr lang="en-US" sz="1200" dirty="0" err="1">
                <a:solidFill>
                  <a:srgbClr val="4A6080"/>
                </a:solidFill>
                <a:latin typeface="Calibri" pitchFamily="34" charset="0"/>
                <a:ea typeface="Calibri" pitchFamily="34" charset="-122"/>
                <a:cs typeface="Calibri" pitchFamily="34" charset="-120"/>
              </a:rPr>
              <a:t>demuestra</a:t>
            </a:r>
            <a:r>
              <a:rPr lang="en-US" sz="1200" dirty="0">
                <a:solidFill>
                  <a:srgbClr val="4A6080"/>
                </a:solidFill>
                <a:latin typeface="Calibri" pitchFamily="34" charset="0"/>
                <a:ea typeface="Calibri" pitchFamily="34" charset="-122"/>
                <a:cs typeface="Calibri" pitchFamily="34" charset="-120"/>
              </a:rPr>
              <a:t> la </a:t>
            </a:r>
            <a:r>
              <a:rPr lang="en-US" sz="1200" dirty="0" err="1">
                <a:solidFill>
                  <a:srgbClr val="4A6080"/>
                </a:solidFill>
                <a:latin typeface="Calibri" pitchFamily="34" charset="0"/>
                <a:ea typeface="Calibri" pitchFamily="34" charset="-122"/>
                <a:cs typeface="Calibri" pitchFamily="34" charset="-120"/>
              </a:rPr>
              <a:t>intención</a:t>
            </a:r>
            <a:r>
              <a:rPr lang="en-US" sz="1200" dirty="0">
                <a:solidFill>
                  <a:srgbClr val="4A6080"/>
                </a:solidFill>
                <a:latin typeface="Calibri" pitchFamily="34" charset="0"/>
                <a:ea typeface="Calibri" pitchFamily="34" charset="-122"/>
                <a:cs typeface="Calibri" pitchFamily="34" charset="-120"/>
              </a:rPr>
              <a:t> y </a:t>
            </a:r>
            <a:r>
              <a:rPr lang="en-US" sz="1200" dirty="0" err="1">
                <a:solidFill>
                  <a:srgbClr val="4A6080"/>
                </a:solidFill>
                <a:latin typeface="Calibri" pitchFamily="34" charset="0"/>
                <a:ea typeface="Calibri" pitchFamily="34" charset="-122"/>
                <a:cs typeface="Calibri" pitchFamily="34" charset="-120"/>
              </a:rPr>
              <a:t>una</a:t>
            </a:r>
            <a:r>
              <a:rPr lang="en-US" sz="1200" dirty="0">
                <a:solidFill>
                  <a:srgbClr val="4A6080"/>
                </a:solidFill>
                <a:latin typeface="Calibri" pitchFamily="34" charset="0"/>
                <a:ea typeface="Calibri" pitchFamily="34" charset="-122"/>
                <a:cs typeface="Calibri" pitchFamily="34" charset="-120"/>
              </a:rPr>
              <a:t> </a:t>
            </a:r>
            <a:r>
              <a:rPr lang="en-US" sz="1200" dirty="0" err="1">
                <a:solidFill>
                  <a:srgbClr val="4A6080"/>
                </a:solidFill>
                <a:latin typeface="Calibri" pitchFamily="34" charset="0"/>
                <a:ea typeface="Calibri" pitchFamily="34" charset="-122"/>
                <a:cs typeface="Calibri" pitchFamily="34" charset="-120"/>
              </a:rPr>
              <a:t>metáfora</a:t>
            </a:r>
            <a:r>
              <a:rPr lang="en-US" sz="1200" dirty="0">
                <a:solidFill>
                  <a:srgbClr val="4A6080"/>
                </a:solidFill>
                <a:latin typeface="Calibri" pitchFamily="34" charset="0"/>
                <a:ea typeface="Calibri" pitchFamily="34" charset="-122"/>
                <a:cs typeface="Calibri" pitchFamily="34" charset="-120"/>
              </a:rPr>
              <a:t>  </a:t>
            </a:r>
            <a:r>
              <a:rPr lang="en-US" sz="1200" dirty="0" err="1">
                <a:solidFill>
                  <a:srgbClr val="4A6080"/>
                </a:solidFill>
                <a:latin typeface="Calibri" pitchFamily="34" charset="0"/>
                <a:ea typeface="Calibri" pitchFamily="34" charset="-122"/>
                <a:cs typeface="Calibri" pitchFamily="34" charset="-120"/>
              </a:rPr>
              <a:t>que</a:t>
            </a:r>
            <a:r>
              <a:rPr lang="en-US" sz="1200" dirty="0">
                <a:solidFill>
                  <a:srgbClr val="4A6080"/>
                </a:solidFill>
                <a:latin typeface="Calibri" pitchFamily="34" charset="0"/>
                <a:ea typeface="Calibri" pitchFamily="34" charset="-122"/>
                <a:cs typeface="Calibri" pitchFamily="34" charset="-120"/>
              </a:rPr>
              <a:t> </a:t>
            </a:r>
            <a:r>
              <a:rPr lang="en-US" sz="1200" dirty="0" err="1">
                <a:solidFill>
                  <a:srgbClr val="4A6080"/>
                </a:solidFill>
                <a:latin typeface="Calibri" pitchFamily="34" charset="0"/>
                <a:ea typeface="Calibri" pitchFamily="34" charset="-122"/>
                <a:cs typeface="Calibri" pitchFamily="34" charset="-120"/>
              </a:rPr>
              <a:t>lleva</a:t>
            </a:r>
            <a:r>
              <a:rPr lang="en-US" sz="1200" dirty="0">
                <a:solidFill>
                  <a:srgbClr val="4A6080"/>
                </a:solidFill>
                <a:latin typeface="Calibri" pitchFamily="34" charset="0"/>
                <a:ea typeface="Calibri" pitchFamily="34" charset="-122"/>
                <a:cs typeface="Calibri" pitchFamily="34" charset="-120"/>
              </a:rPr>
              <a:t> la </a:t>
            </a:r>
            <a:r>
              <a:rPr lang="en-US" sz="1200" dirty="0" err="1">
                <a:solidFill>
                  <a:srgbClr val="4A6080"/>
                </a:solidFill>
                <a:latin typeface="Calibri" pitchFamily="34" charset="0"/>
                <a:ea typeface="Calibri" pitchFamily="34" charset="-122"/>
                <a:cs typeface="Calibri" pitchFamily="34" charset="-120"/>
              </a:rPr>
              <a:t>intención</a:t>
            </a:r>
            <a:r>
              <a:rPr lang="en-US" sz="1200" dirty="0">
                <a:solidFill>
                  <a:srgbClr val="4A6080"/>
                </a:solidFill>
                <a:latin typeface="Calibri" pitchFamily="34" charset="0"/>
                <a:ea typeface="Calibri" pitchFamily="34" charset="-122"/>
                <a:cs typeface="Calibri" pitchFamily="34" charset="-120"/>
              </a:rPr>
              <a:t> </a:t>
            </a:r>
            <a:r>
              <a:rPr lang="en-US" sz="1200" dirty="0" err="1">
                <a:solidFill>
                  <a:srgbClr val="4A6080"/>
                </a:solidFill>
                <a:latin typeface="Calibri" pitchFamily="34" charset="0"/>
                <a:ea typeface="Calibri" pitchFamily="34" charset="-122"/>
                <a:cs typeface="Calibri" pitchFamily="34" charset="-120"/>
              </a:rPr>
              <a:t>hacia</a:t>
            </a:r>
            <a:r>
              <a:rPr lang="en-US" sz="1200" dirty="0">
                <a:solidFill>
                  <a:srgbClr val="4A6080"/>
                </a:solidFill>
                <a:latin typeface="Calibri" pitchFamily="34" charset="0"/>
                <a:ea typeface="Calibri" pitchFamily="34" charset="-122"/>
                <a:cs typeface="Calibri" pitchFamily="34" charset="-120"/>
              </a:rPr>
              <a:t> </a:t>
            </a:r>
            <a:r>
              <a:rPr lang="en-US" sz="1200" dirty="0" err="1">
                <a:solidFill>
                  <a:srgbClr val="4A6080"/>
                </a:solidFill>
                <a:latin typeface="Calibri" pitchFamily="34" charset="0"/>
                <a:ea typeface="Calibri" pitchFamily="34" charset="-122"/>
                <a:cs typeface="Calibri" pitchFamily="34" charset="-120"/>
              </a:rPr>
              <a:t>espacios</a:t>
            </a:r>
            <a:r>
              <a:rPr lang="en-US" sz="1200" dirty="0">
                <a:solidFill>
                  <a:srgbClr val="4A6080"/>
                </a:solidFill>
                <a:latin typeface="Calibri" pitchFamily="34" charset="0"/>
                <a:ea typeface="Calibri" pitchFamily="34" charset="-122"/>
                <a:cs typeface="Calibri" pitchFamily="34" charset="-120"/>
              </a:rPr>
              <a:t> </a:t>
            </a:r>
            <a:r>
              <a:rPr lang="en-US" sz="1200" dirty="0" err="1">
                <a:solidFill>
                  <a:srgbClr val="4A6080"/>
                </a:solidFill>
                <a:latin typeface="Calibri" pitchFamily="34" charset="0"/>
                <a:ea typeface="Calibri" pitchFamily="34" charset="-122"/>
                <a:cs typeface="Calibri" pitchFamily="34" charset="-120"/>
              </a:rPr>
              <a:t>menos</a:t>
            </a:r>
            <a:r>
              <a:rPr lang="en-US" sz="1200" dirty="0">
                <a:solidFill>
                  <a:srgbClr val="4A6080"/>
                </a:solidFill>
                <a:latin typeface="Calibri" pitchFamily="34" charset="0"/>
                <a:ea typeface="Calibri" pitchFamily="34" charset="-122"/>
                <a:cs typeface="Calibri" pitchFamily="34" charset="-120"/>
              </a:rPr>
              <a:t> concientes.</a:t>
            </a:r>
            <a:endParaRPr lang="en-US" sz="1200" dirty="0"/>
          </a:p>
        </p:txBody>
      </p:sp>
      <p:sp>
        <p:nvSpPr>
          <p:cNvPr id="10" name="Text 8"/>
          <p:cNvSpPr/>
          <p:nvPr/>
        </p:nvSpPr>
        <p:spPr>
          <a:xfrm>
            <a:off x="4663440" y="1124712"/>
            <a:ext cx="3886200" cy="566928"/>
          </a:xfrm>
          <a:prstGeom prst="rect">
            <a:avLst/>
          </a:prstGeom>
          <a:noFill/>
          <a:ln/>
        </p:spPr>
        <p:txBody>
          <a:bodyPr wrap="square" rtlCol="0" anchor="ctr"/>
          <a:lstStyle/>
          <a:p>
            <a:pPr marL="0" indent="0">
              <a:lnSpc>
                <a:spcPct val="130000"/>
              </a:lnSpc>
              <a:buNone/>
            </a:pPr>
            <a:r>
              <a:rPr lang="en-US" sz="1200" i="1" dirty="0">
                <a:solidFill>
                  <a:srgbClr val="7A90A8"/>
                </a:solidFill>
                <a:latin typeface="Calibri" pitchFamily="34" charset="0"/>
                <a:ea typeface="Calibri" pitchFamily="34" charset="-122"/>
                <a:cs typeface="Calibri" pitchFamily="34" charset="-120"/>
              </a:rPr>
              <a:t>«A </a:t>
            </a:r>
            <a:r>
              <a:rPr lang="en-US" sz="1200" i="1" dirty="0" err="1">
                <a:solidFill>
                  <a:srgbClr val="7A90A8"/>
                </a:solidFill>
                <a:latin typeface="Calibri" pitchFamily="34" charset="0"/>
                <a:ea typeface="Calibri" pitchFamily="34" charset="-122"/>
                <a:cs typeface="Calibri" pitchFamily="34" charset="-120"/>
              </a:rPr>
              <a:t>partir</a:t>
            </a:r>
            <a:r>
              <a:rPr lang="en-US" sz="1200" i="1" dirty="0">
                <a:solidFill>
                  <a:srgbClr val="7A90A8"/>
                </a:solidFill>
                <a:latin typeface="Calibri" pitchFamily="34" charset="0"/>
                <a:ea typeface="Calibri" pitchFamily="34" charset="-122"/>
                <a:cs typeface="Calibri" pitchFamily="34" charset="-120"/>
              </a:rPr>
              <a:t> de hoy </a:t>
            </a:r>
            <a:r>
              <a:rPr lang="en-US" sz="1200" i="1" dirty="0" err="1">
                <a:solidFill>
                  <a:srgbClr val="7A90A8"/>
                </a:solidFill>
                <a:latin typeface="Calibri" pitchFamily="34" charset="0"/>
                <a:ea typeface="Calibri" pitchFamily="34" charset="-122"/>
                <a:cs typeface="Calibri" pitchFamily="34" charset="-120"/>
              </a:rPr>
              <a:t>abandono</a:t>
            </a:r>
            <a:r>
              <a:rPr lang="en-US" sz="1200" i="1" dirty="0">
                <a:solidFill>
                  <a:srgbClr val="7A90A8"/>
                </a:solidFill>
                <a:latin typeface="Calibri" pitchFamily="34" charset="0"/>
                <a:ea typeface="Calibri" pitchFamily="34" charset="-122"/>
                <a:cs typeface="Calibri" pitchFamily="34" charset="-120"/>
              </a:rPr>
              <a:t> </a:t>
            </a:r>
            <a:r>
              <a:rPr lang="en-US" sz="1200" i="1" dirty="0" err="1">
                <a:solidFill>
                  <a:srgbClr val="7A90A8"/>
                </a:solidFill>
                <a:latin typeface="Calibri" pitchFamily="34" charset="0"/>
                <a:ea typeface="Calibri" pitchFamily="34" charset="-122"/>
                <a:cs typeface="Calibri" pitchFamily="34" charset="-120"/>
              </a:rPr>
              <a:t>el</a:t>
            </a:r>
            <a:r>
              <a:rPr lang="en-US" sz="1200" i="1" dirty="0">
                <a:solidFill>
                  <a:srgbClr val="7A90A8"/>
                </a:solidFill>
                <a:latin typeface="Calibri" pitchFamily="34" charset="0"/>
                <a:ea typeface="Calibri" pitchFamily="34" charset="-122"/>
                <a:cs typeface="Calibri" pitchFamily="34" charset="-120"/>
              </a:rPr>
              <a:t> </a:t>
            </a:r>
            <a:r>
              <a:rPr lang="en-US" sz="1200" i="1" dirty="0" err="1">
                <a:solidFill>
                  <a:srgbClr val="7A90A8"/>
                </a:solidFill>
                <a:latin typeface="Calibri" pitchFamily="34" charset="0"/>
                <a:ea typeface="Calibri" pitchFamily="34" charset="-122"/>
                <a:cs typeface="Calibri" pitchFamily="34" charset="-120"/>
              </a:rPr>
              <a:t>sedentarismo</a:t>
            </a:r>
            <a:r>
              <a:rPr lang="en-US" sz="1200" i="1" dirty="0">
                <a:solidFill>
                  <a:srgbClr val="7A90A8"/>
                </a:solidFill>
                <a:latin typeface="Calibri" pitchFamily="34" charset="0"/>
                <a:ea typeface="Calibri" pitchFamily="34" charset="-122"/>
                <a:cs typeface="Calibri" pitchFamily="34" charset="-120"/>
              </a:rPr>
              <a:t>» . «</a:t>
            </a:r>
            <a:r>
              <a:rPr lang="en-US" sz="1200" i="1" dirty="0" err="1">
                <a:solidFill>
                  <a:srgbClr val="7A90A8"/>
                </a:solidFill>
                <a:latin typeface="Calibri" pitchFamily="34" charset="0"/>
                <a:ea typeface="Calibri" pitchFamily="34" charset="-122"/>
                <a:cs typeface="Calibri" pitchFamily="34" charset="-120"/>
              </a:rPr>
              <a:t>Desde</a:t>
            </a:r>
            <a:r>
              <a:rPr lang="en-US" sz="1200" i="1" dirty="0">
                <a:solidFill>
                  <a:srgbClr val="7A90A8"/>
                </a:solidFill>
                <a:latin typeface="Calibri" pitchFamily="34" charset="0"/>
                <a:ea typeface="Calibri" pitchFamily="34" charset="-122"/>
                <a:cs typeface="Calibri" pitchFamily="34" charset="-120"/>
              </a:rPr>
              <a:t> </a:t>
            </a:r>
            <a:r>
              <a:rPr lang="en-US" sz="1200" i="1" dirty="0" err="1">
                <a:solidFill>
                  <a:srgbClr val="7A90A8"/>
                </a:solidFill>
                <a:latin typeface="Calibri" pitchFamily="34" charset="0"/>
                <a:ea typeface="Calibri" pitchFamily="34" charset="-122"/>
                <a:cs typeface="Calibri" pitchFamily="34" charset="-120"/>
              </a:rPr>
              <a:t>el</a:t>
            </a:r>
            <a:r>
              <a:rPr lang="en-US" sz="1200" i="1" dirty="0">
                <a:solidFill>
                  <a:srgbClr val="7A90A8"/>
                </a:solidFill>
                <a:latin typeface="Calibri" pitchFamily="34" charset="0"/>
                <a:ea typeface="Calibri" pitchFamily="34" charset="-122"/>
                <a:cs typeface="Calibri" pitchFamily="34" charset="-120"/>
              </a:rPr>
              <a:t> </a:t>
            </a:r>
            <a:r>
              <a:rPr lang="en-US" sz="1200" i="1" dirty="0" err="1">
                <a:solidFill>
                  <a:srgbClr val="7A90A8"/>
                </a:solidFill>
                <a:latin typeface="Calibri" pitchFamily="34" charset="0"/>
                <a:ea typeface="Calibri" pitchFamily="34" charset="-122"/>
                <a:cs typeface="Calibri" pitchFamily="34" charset="-120"/>
              </a:rPr>
              <a:t>sueño</a:t>
            </a:r>
            <a:r>
              <a:rPr lang="en-US" sz="1200" i="1" dirty="0">
                <a:solidFill>
                  <a:srgbClr val="7A90A8"/>
                </a:solidFill>
                <a:latin typeface="Calibri" pitchFamily="34" charset="0"/>
                <a:ea typeface="Calibri" pitchFamily="34" charset="-122"/>
                <a:cs typeface="Calibri" pitchFamily="34" charset="-120"/>
              </a:rPr>
              <a:t> ha </a:t>
            </a:r>
            <a:r>
              <a:rPr lang="en-US" sz="1200" i="1" dirty="0" err="1">
                <a:solidFill>
                  <a:srgbClr val="7A90A8"/>
                </a:solidFill>
                <a:latin typeface="Calibri" pitchFamily="34" charset="0"/>
                <a:ea typeface="Calibri" pitchFamily="34" charset="-122"/>
                <a:cs typeface="Calibri" pitchFamily="34" charset="-120"/>
              </a:rPr>
              <a:t>brotado</a:t>
            </a:r>
            <a:r>
              <a:rPr lang="en-US" sz="1200" i="1" dirty="0">
                <a:solidFill>
                  <a:srgbClr val="7A90A8"/>
                </a:solidFill>
                <a:latin typeface="Calibri" pitchFamily="34" charset="0"/>
                <a:ea typeface="Calibri" pitchFamily="34" charset="-122"/>
                <a:cs typeface="Calibri" pitchFamily="34" charset="-120"/>
              </a:rPr>
              <a:t> </a:t>
            </a:r>
            <a:r>
              <a:rPr lang="en-US" sz="1200" i="1" dirty="0" err="1">
                <a:solidFill>
                  <a:srgbClr val="7A90A8"/>
                </a:solidFill>
                <a:latin typeface="Calibri" pitchFamily="34" charset="0"/>
                <a:ea typeface="Calibri" pitchFamily="34" charset="-122"/>
                <a:cs typeface="Calibri" pitchFamily="34" charset="-120"/>
              </a:rPr>
              <a:t>el</a:t>
            </a:r>
            <a:r>
              <a:rPr lang="en-US" sz="1200" i="1" dirty="0">
                <a:solidFill>
                  <a:srgbClr val="7A90A8"/>
                </a:solidFill>
                <a:latin typeface="Calibri" pitchFamily="34" charset="0"/>
                <a:ea typeface="Calibri" pitchFamily="34" charset="-122"/>
                <a:cs typeface="Calibri" pitchFamily="34" charset="-120"/>
              </a:rPr>
              <a:t> primer </a:t>
            </a:r>
            <a:r>
              <a:rPr lang="en-US" sz="1200" i="1" dirty="0" err="1">
                <a:solidFill>
                  <a:srgbClr val="7A90A8"/>
                </a:solidFill>
                <a:latin typeface="Calibri" pitchFamily="34" charset="0"/>
                <a:ea typeface="Calibri" pitchFamily="34" charset="-122"/>
                <a:cs typeface="Calibri" pitchFamily="34" charset="-120"/>
              </a:rPr>
              <a:t>movimiento</a:t>
            </a:r>
            <a:r>
              <a:rPr lang="en-US" sz="1200" i="1" dirty="0">
                <a:solidFill>
                  <a:srgbClr val="7A90A8"/>
                </a:solidFill>
                <a:latin typeface="Calibri" pitchFamily="34" charset="0"/>
                <a:ea typeface="Calibri" pitchFamily="34" charset="-122"/>
                <a:cs typeface="Calibri" pitchFamily="34" charset="-120"/>
              </a:rPr>
              <a:t>»</a:t>
            </a:r>
            <a:endParaRPr lang="en-US" sz="1200" dirty="0"/>
          </a:p>
        </p:txBody>
      </p:sp>
      <p:sp>
        <p:nvSpPr>
          <p:cNvPr id="11" name="Shape 9"/>
          <p:cNvSpPr/>
          <p:nvPr/>
        </p:nvSpPr>
        <p:spPr>
          <a:xfrm>
            <a:off x="365760" y="1975104"/>
            <a:ext cx="8366760" cy="841248"/>
          </a:xfrm>
          <a:prstGeom prst="roundRect">
            <a:avLst>
              <a:gd name="adj" fmla="val 8696"/>
            </a:avLst>
          </a:prstGeom>
          <a:solidFill>
            <a:srgbClr val="FFFFFF"/>
          </a:solidFill>
          <a:ln w="6350">
            <a:solidFill>
              <a:srgbClr val="E8EEF6"/>
            </a:solidFill>
            <a:prstDash val="solid"/>
          </a:ln>
        </p:spPr>
        <p:txBody>
          <a:bodyPr/>
          <a:lstStyle/>
          <a:p>
            <a:endParaRPr lang="es-CL"/>
          </a:p>
        </p:txBody>
      </p:sp>
      <p:sp>
        <p:nvSpPr>
          <p:cNvPr id="12" name="Shape 10"/>
          <p:cNvSpPr/>
          <p:nvPr/>
        </p:nvSpPr>
        <p:spPr>
          <a:xfrm>
            <a:off x="530352" y="2176272"/>
            <a:ext cx="420624" cy="420624"/>
          </a:xfrm>
          <a:prstGeom prst="ellipse">
            <a:avLst/>
          </a:prstGeom>
          <a:solidFill>
            <a:srgbClr val="2F66A8"/>
          </a:solidFill>
          <a:ln w="12700">
            <a:solidFill>
              <a:srgbClr val="2F66A8"/>
            </a:solidFill>
            <a:prstDash val="solid"/>
          </a:ln>
        </p:spPr>
        <p:txBody>
          <a:bodyPr/>
          <a:lstStyle/>
          <a:p>
            <a:endParaRPr lang="es-CL"/>
          </a:p>
        </p:txBody>
      </p:sp>
      <p:sp>
        <p:nvSpPr>
          <p:cNvPr id="13" name="Text 11"/>
          <p:cNvSpPr/>
          <p:nvPr/>
        </p:nvSpPr>
        <p:spPr>
          <a:xfrm>
            <a:off x="530352" y="2176272"/>
            <a:ext cx="420624" cy="420624"/>
          </a:xfrm>
          <a:prstGeom prst="rect">
            <a:avLst/>
          </a:prstGeom>
          <a:noFill/>
          <a:ln/>
        </p:spPr>
        <p:txBody>
          <a:bodyPr wrap="square"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2</a:t>
            </a:r>
            <a:endParaRPr lang="en-US" sz="1500" dirty="0"/>
          </a:p>
        </p:txBody>
      </p:sp>
      <p:sp>
        <p:nvSpPr>
          <p:cNvPr id="14" name="Text 12"/>
          <p:cNvSpPr/>
          <p:nvPr/>
        </p:nvSpPr>
        <p:spPr>
          <a:xfrm>
            <a:off x="1078992" y="2020824"/>
            <a:ext cx="2286000" cy="347472"/>
          </a:xfrm>
          <a:prstGeom prst="rect">
            <a:avLst/>
          </a:prstGeom>
          <a:noFill/>
          <a:ln/>
        </p:spPr>
        <p:txBody>
          <a:bodyPr wrap="square" rtlCol="0" anchor="ctr"/>
          <a:lstStyle/>
          <a:p>
            <a:pPr marL="0" indent="0">
              <a:buNone/>
            </a:pPr>
            <a:r>
              <a:rPr lang="en-US" sz="1350" b="1" dirty="0">
                <a:solidFill>
                  <a:srgbClr val="1E4A7A"/>
                </a:solidFill>
                <a:latin typeface="Calibri" pitchFamily="34" charset="0"/>
                <a:ea typeface="Calibri" pitchFamily="34" charset="-122"/>
                <a:cs typeface="Calibri" pitchFamily="34" charset="-120"/>
              </a:rPr>
              <a:t>Visual</a:t>
            </a:r>
            <a:endParaRPr lang="en-US" sz="1350" dirty="0"/>
          </a:p>
        </p:txBody>
      </p:sp>
      <p:sp>
        <p:nvSpPr>
          <p:cNvPr id="15" name="Text 13"/>
          <p:cNvSpPr/>
          <p:nvPr/>
        </p:nvSpPr>
        <p:spPr>
          <a:xfrm>
            <a:off x="1078992" y="2386584"/>
            <a:ext cx="3383280" cy="365760"/>
          </a:xfrm>
          <a:prstGeom prst="rect">
            <a:avLst/>
          </a:prstGeom>
          <a:noFill/>
          <a:ln/>
        </p:spPr>
        <p:txBody>
          <a:bodyPr wrap="square" rtlCol="0" anchor="ctr"/>
          <a:lstStyle/>
          <a:p>
            <a:pPr marL="0" indent="0">
              <a:buNone/>
            </a:pPr>
            <a:r>
              <a:rPr lang="en-US" sz="1200" dirty="0">
                <a:solidFill>
                  <a:srgbClr val="4A6080"/>
                </a:solidFill>
                <a:latin typeface="Calibri" pitchFamily="34" charset="0"/>
                <a:ea typeface="Calibri" pitchFamily="34" charset="-122"/>
                <a:cs typeface="Calibri" pitchFamily="34" charset="-120"/>
              </a:rPr>
              <a:t>Un collage, imagen o representación visual del estado deseado.</a:t>
            </a:r>
            <a:endParaRPr lang="en-US" sz="1200" dirty="0"/>
          </a:p>
        </p:txBody>
      </p:sp>
      <p:sp>
        <p:nvSpPr>
          <p:cNvPr id="16" name="Text 14"/>
          <p:cNvSpPr/>
          <p:nvPr/>
        </p:nvSpPr>
        <p:spPr>
          <a:xfrm>
            <a:off x="4663440" y="2112264"/>
            <a:ext cx="3886200" cy="566928"/>
          </a:xfrm>
          <a:prstGeom prst="rect">
            <a:avLst/>
          </a:prstGeom>
          <a:noFill/>
          <a:ln/>
        </p:spPr>
        <p:txBody>
          <a:bodyPr wrap="square" rtlCol="0" anchor="ctr"/>
          <a:lstStyle/>
          <a:p>
            <a:pPr marL="0" indent="0">
              <a:lnSpc>
                <a:spcPct val="130000"/>
              </a:lnSpc>
              <a:buNone/>
            </a:pPr>
            <a:r>
              <a:rPr lang="en-US" sz="1200" i="1" dirty="0">
                <a:solidFill>
                  <a:srgbClr val="7A90A8"/>
                </a:solidFill>
                <a:latin typeface="Calibri" pitchFamily="34" charset="0"/>
                <a:ea typeface="Calibri" pitchFamily="34" charset="-122"/>
                <a:cs typeface="Calibri" pitchFamily="34" charset="-120"/>
              </a:rPr>
              <a:t>la imagen </a:t>
            </a:r>
            <a:r>
              <a:rPr lang="en-US" sz="1200" i="1" dirty="0" err="1">
                <a:solidFill>
                  <a:srgbClr val="7A90A8"/>
                </a:solidFill>
                <a:latin typeface="Calibri" pitchFamily="34" charset="0"/>
                <a:ea typeface="Calibri" pitchFamily="34" charset="-122"/>
                <a:cs typeface="Calibri" pitchFamily="34" charset="-120"/>
              </a:rPr>
              <a:t>llega</a:t>
            </a:r>
            <a:r>
              <a:rPr lang="en-US" sz="1200" i="1" dirty="0">
                <a:solidFill>
                  <a:srgbClr val="7A90A8"/>
                </a:solidFill>
                <a:latin typeface="Calibri" pitchFamily="34" charset="0"/>
                <a:ea typeface="Calibri" pitchFamily="34" charset="-122"/>
                <a:cs typeface="Calibri" pitchFamily="34" charset="-120"/>
              </a:rPr>
              <a:t> </a:t>
            </a:r>
            <a:r>
              <a:rPr lang="en-US" sz="1200" i="1" dirty="0" err="1">
                <a:solidFill>
                  <a:srgbClr val="7A90A8"/>
                </a:solidFill>
                <a:latin typeface="Calibri" pitchFamily="34" charset="0"/>
                <a:ea typeface="Calibri" pitchFamily="34" charset="-122"/>
                <a:cs typeface="Calibri" pitchFamily="34" charset="-120"/>
              </a:rPr>
              <a:t>donde</a:t>
            </a:r>
            <a:r>
              <a:rPr lang="en-US" sz="1200" i="1" dirty="0">
                <a:solidFill>
                  <a:srgbClr val="7A90A8"/>
                </a:solidFill>
                <a:latin typeface="Calibri" pitchFamily="34" charset="0"/>
                <a:ea typeface="Calibri" pitchFamily="34" charset="-122"/>
                <a:cs typeface="Calibri" pitchFamily="34" charset="-120"/>
              </a:rPr>
              <a:t> no </a:t>
            </a:r>
            <a:r>
              <a:rPr lang="en-US" sz="1200" i="1" dirty="0" err="1">
                <a:solidFill>
                  <a:srgbClr val="7A90A8"/>
                </a:solidFill>
                <a:latin typeface="Calibri" pitchFamily="34" charset="0"/>
                <a:ea typeface="Calibri" pitchFamily="34" charset="-122"/>
                <a:cs typeface="Calibri" pitchFamily="34" charset="-120"/>
              </a:rPr>
              <a:t>alcanzan</a:t>
            </a:r>
            <a:r>
              <a:rPr lang="en-US" sz="1200" i="1" dirty="0">
                <a:solidFill>
                  <a:srgbClr val="7A90A8"/>
                </a:solidFill>
                <a:latin typeface="Calibri" pitchFamily="34" charset="0"/>
                <a:ea typeface="Calibri" pitchFamily="34" charset="-122"/>
                <a:cs typeface="Calibri" pitchFamily="34" charset="-120"/>
              </a:rPr>
              <a:t> palabras</a:t>
            </a:r>
            <a:endParaRPr lang="en-US" sz="1200" dirty="0"/>
          </a:p>
        </p:txBody>
      </p:sp>
      <p:sp>
        <p:nvSpPr>
          <p:cNvPr id="17" name="Shape 15"/>
          <p:cNvSpPr/>
          <p:nvPr/>
        </p:nvSpPr>
        <p:spPr>
          <a:xfrm>
            <a:off x="365760" y="2962656"/>
            <a:ext cx="8366760" cy="841248"/>
          </a:xfrm>
          <a:prstGeom prst="roundRect">
            <a:avLst>
              <a:gd name="adj" fmla="val 8696"/>
            </a:avLst>
          </a:prstGeom>
          <a:solidFill>
            <a:srgbClr val="FFFFFF"/>
          </a:solidFill>
          <a:ln w="6350">
            <a:solidFill>
              <a:srgbClr val="E8EEF6"/>
            </a:solidFill>
            <a:prstDash val="solid"/>
          </a:ln>
        </p:spPr>
        <p:txBody>
          <a:bodyPr/>
          <a:lstStyle/>
          <a:p>
            <a:endParaRPr lang="es-CL"/>
          </a:p>
        </p:txBody>
      </p:sp>
      <p:sp>
        <p:nvSpPr>
          <p:cNvPr id="18" name="Shape 16"/>
          <p:cNvSpPr/>
          <p:nvPr/>
        </p:nvSpPr>
        <p:spPr>
          <a:xfrm>
            <a:off x="530352" y="3163824"/>
            <a:ext cx="420624" cy="420624"/>
          </a:xfrm>
          <a:prstGeom prst="ellipse">
            <a:avLst/>
          </a:prstGeom>
          <a:solidFill>
            <a:srgbClr val="1E4A7A"/>
          </a:solidFill>
          <a:ln w="12700">
            <a:solidFill>
              <a:srgbClr val="1E4A7A"/>
            </a:solidFill>
            <a:prstDash val="solid"/>
          </a:ln>
        </p:spPr>
        <p:txBody>
          <a:bodyPr/>
          <a:lstStyle/>
          <a:p>
            <a:endParaRPr lang="es-CL"/>
          </a:p>
        </p:txBody>
      </p:sp>
      <p:sp>
        <p:nvSpPr>
          <p:cNvPr id="19" name="Text 17"/>
          <p:cNvSpPr/>
          <p:nvPr/>
        </p:nvSpPr>
        <p:spPr>
          <a:xfrm>
            <a:off x="530352" y="3163824"/>
            <a:ext cx="420624" cy="420624"/>
          </a:xfrm>
          <a:prstGeom prst="rect">
            <a:avLst/>
          </a:prstGeom>
          <a:noFill/>
          <a:ln/>
        </p:spPr>
        <p:txBody>
          <a:bodyPr wrap="square"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3</a:t>
            </a:r>
            <a:endParaRPr lang="en-US" sz="1500" dirty="0"/>
          </a:p>
        </p:txBody>
      </p:sp>
      <p:sp>
        <p:nvSpPr>
          <p:cNvPr id="20" name="Text 18"/>
          <p:cNvSpPr/>
          <p:nvPr/>
        </p:nvSpPr>
        <p:spPr>
          <a:xfrm>
            <a:off x="1078992" y="3008376"/>
            <a:ext cx="2286000" cy="347472"/>
          </a:xfrm>
          <a:prstGeom prst="rect">
            <a:avLst/>
          </a:prstGeom>
          <a:noFill/>
          <a:ln/>
        </p:spPr>
        <p:txBody>
          <a:bodyPr wrap="square" rtlCol="0" anchor="ctr"/>
          <a:lstStyle/>
          <a:p>
            <a:pPr marL="0" indent="0">
              <a:buNone/>
            </a:pPr>
            <a:r>
              <a:rPr lang="en-US" sz="1350" b="1" dirty="0">
                <a:solidFill>
                  <a:srgbClr val="1E4A7A"/>
                </a:solidFill>
                <a:latin typeface="Calibri" pitchFamily="34" charset="0"/>
                <a:ea typeface="Calibri" pitchFamily="34" charset="-122"/>
                <a:cs typeface="Calibri" pitchFamily="34" charset="-120"/>
              </a:rPr>
              <a:t>Corporal</a:t>
            </a:r>
            <a:endParaRPr lang="en-US" sz="1350" dirty="0"/>
          </a:p>
        </p:txBody>
      </p:sp>
      <p:sp>
        <p:nvSpPr>
          <p:cNvPr id="21" name="Text 19"/>
          <p:cNvSpPr/>
          <p:nvPr/>
        </p:nvSpPr>
        <p:spPr>
          <a:xfrm>
            <a:off x="1078992" y="3374136"/>
            <a:ext cx="3383280" cy="365760"/>
          </a:xfrm>
          <a:prstGeom prst="rect">
            <a:avLst/>
          </a:prstGeom>
          <a:noFill/>
          <a:ln/>
        </p:spPr>
        <p:txBody>
          <a:bodyPr wrap="square" rtlCol="0" anchor="ctr"/>
          <a:lstStyle/>
          <a:p>
            <a:pPr marL="0" indent="0">
              <a:buNone/>
            </a:pPr>
            <a:r>
              <a:rPr lang="en-US" sz="1200" dirty="0">
                <a:solidFill>
                  <a:srgbClr val="4A6080"/>
                </a:solidFill>
                <a:latin typeface="Calibri" pitchFamily="34" charset="0"/>
                <a:ea typeface="Calibri" pitchFamily="34" charset="-122"/>
                <a:cs typeface="Calibri" pitchFamily="34" charset="-120"/>
              </a:rPr>
              <a:t>Un </a:t>
            </a:r>
            <a:r>
              <a:rPr lang="en-US" sz="1200" dirty="0" err="1">
                <a:solidFill>
                  <a:srgbClr val="4A6080"/>
                </a:solidFill>
                <a:latin typeface="Calibri" pitchFamily="34" charset="0"/>
                <a:ea typeface="Calibri" pitchFamily="34" charset="-122"/>
                <a:cs typeface="Calibri" pitchFamily="34" charset="-120"/>
              </a:rPr>
              <a:t>movimiento</a:t>
            </a:r>
            <a:r>
              <a:rPr lang="en-US" sz="1200" dirty="0">
                <a:solidFill>
                  <a:srgbClr val="4A6080"/>
                </a:solidFill>
                <a:latin typeface="Calibri" pitchFamily="34" charset="0"/>
                <a:ea typeface="Calibri" pitchFamily="34" charset="-122"/>
                <a:cs typeface="Calibri" pitchFamily="34" charset="-120"/>
              </a:rPr>
              <a:t> </a:t>
            </a:r>
            <a:r>
              <a:rPr lang="en-US" sz="1200" dirty="0" err="1">
                <a:solidFill>
                  <a:srgbClr val="4A6080"/>
                </a:solidFill>
                <a:latin typeface="Calibri" pitchFamily="34" charset="0"/>
                <a:ea typeface="Calibri" pitchFamily="34" charset="-122"/>
                <a:cs typeface="Calibri" pitchFamily="34" charset="-120"/>
              </a:rPr>
              <a:t>que</a:t>
            </a:r>
            <a:r>
              <a:rPr lang="en-US" sz="1200" dirty="0">
                <a:solidFill>
                  <a:srgbClr val="4A6080"/>
                </a:solidFill>
                <a:latin typeface="Calibri" pitchFamily="34" charset="0"/>
                <a:ea typeface="Calibri" pitchFamily="34" charset="-122"/>
                <a:cs typeface="Calibri" pitchFamily="34" charset="-120"/>
              </a:rPr>
              <a:t> </a:t>
            </a:r>
            <a:r>
              <a:rPr lang="en-US" sz="1200" dirty="0" err="1">
                <a:solidFill>
                  <a:srgbClr val="4A6080"/>
                </a:solidFill>
                <a:latin typeface="Calibri" pitchFamily="34" charset="0"/>
                <a:ea typeface="Calibri" pitchFamily="34" charset="-122"/>
                <a:cs typeface="Calibri" pitchFamily="34" charset="-120"/>
              </a:rPr>
              <a:t>tenga</a:t>
            </a:r>
            <a:r>
              <a:rPr lang="en-US" sz="1200" dirty="0">
                <a:solidFill>
                  <a:srgbClr val="4A6080"/>
                </a:solidFill>
                <a:latin typeface="Calibri" pitchFamily="34" charset="0"/>
                <a:ea typeface="Calibri" pitchFamily="34" charset="-122"/>
                <a:cs typeface="Calibri" pitchFamily="34" charset="-120"/>
              </a:rPr>
              <a:t> </a:t>
            </a:r>
            <a:r>
              <a:rPr lang="en-US" sz="1200" dirty="0" err="1">
                <a:solidFill>
                  <a:srgbClr val="4A6080"/>
                </a:solidFill>
                <a:latin typeface="Calibri" pitchFamily="34" charset="0"/>
                <a:ea typeface="Calibri" pitchFamily="34" charset="-122"/>
                <a:cs typeface="Calibri" pitchFamily="34" charset="-120"/>
              </a:rPr>
              <a:t>el</a:t>
            </a:r>
            <a:r>
              <a:rPr lang="en-US" sz="1200" dirty="0">
                <a:solidFill>
                  <a:srgbClr val="4A6080"/>
                </a:solidFill>
                <a:latin typeface="Calibri" pitchFamily="34" charset="0"/>
                <a:ea typeface="Calibri" pitchFamily="34" charset="-122"/>
                <a:cs typeface="Calibri" pitchFamily="34" charset="-120"/>
              </a:rPr>
              <a:t> </a:t>
            </a:r>
            <a:r>
              <a:rPr lang="en-US" sz="1200" dirty="0" err="1">
                <a:solidFill>
                  <a:srgbClr val="4A6080"/>
                </a:solidFill>
                <a:latin typeface="Calibri" pitchFamily="34" charset="0"/>
                <a:ea typeface="Calibri" pitchFamily="34" charset="-122"/>
                <a:cs typeface="Calibri" pitchFamily="34" charset="-120"/>
              </a:rPr>
              <a:t>poder</a:t>
            </a:r>
            <a:r>
              <a:rPr lang="en-US" sz="1200" dirty="0">
                <a:solidFill>
                  <a:srgbClr val="4A6080"/>
                </a:solidFill>
                <a:latin typeface="Calibri" pitchFamily="34" charset="0"/>
                <a:ea typeface="Calibri" pitchFamily="34" charset="-122"/>
                <a:cs typeface="Calibri" pitchFamily="34" charset="-120"/>
              </a:rPr>
              <a:t> de </a:t>
            </a:r>
            <a:r>
              <a:rPr lang="en-US" sz="1200" dirty="0" err="1">
                <a:solidFill>
                  <a:srgbClr val="4A6080"/>
                </a:solidFill>
                <a:latin typeface="Calibri" pitchFamily="34" charset="0"/>
                <a:ea typeface="Calibri" pitchFamily="34" charset="-122"/>
                <a:cs typeface="Calibri" pitchFamily="34" charset="-120"/>
              </a:rPr>
              <a:t>infundir</a:t>
            </a:r>
            <a:r>
              <a:rPr lang="en-US" sz="1200" dirty="0">
                <a:solidFill>
                  <a:srgbClr val="4A6080"/>
                </a:solidFill>
                <a:latin typeface="Calibri" pitchFamily="34" charset="0"/>
                <a:ea typeface="Calibri" pitchFamily="34" charset="-122"/>
                <a:cs typeface="Calibri" pitchFamily="34" charset="-120"/>
              </a:rPr>
              <a:t> </a:t>
            </a:r>
            <a:r>
              <a:rPr lang="en-US" sz="1200" dirty="0" err="1">
                <a:solidFill>
                  <a:srgbClr val="4A6080"/>
                </a:solidFill>
                <a:latin typeface="Calibri" pitchFamily="34" charset="0"/>
                <a:ea typeface="Calibri" pitchFamily="34" charset="-122"/>
                <a:cs typeface="Calibri" pitchFamily="34" charset="-120"/>
              </a:rPr>
              <a:t>energía</a:t>
            </a:r>
            <a:r>
              <a:rPr lang="en-US" sz="1200" dirty="0">
                <a:solidFill>
                  <a:srgbClr val="4A6080"/>
                </a:solidFill>
                <a:latin typeface="Calibri" pitchFamily="34" charset="0"/>
                <a:ea typeface="Calibri" pitchFamily="34" charset="-122"/>
                <a:cs typeface="Calibri" pitchFamily="34" charset="-120"/>
              </a:rPr>
              <a:t>  </a:t>
            </a:r>
            <a:r>
              <a:rPr lang="en-US" sz="1200" dirty="0" err="1">
                <a:solidFill>
                  <a:srgbClr val="4A6080"/>
                </a:solidFill>
                <a:latin typeface="Calibri" pitchFamily="34" charset="0"/>
                <a:ea typeface="Calibri" pitchFamily="34" charset="-122"/>
                <a:cs typeface="Calibri" pitchFamily="34" charset="-120"/>
              </a:rPr>
              <a:t>física</a:t>
            </a:r>
            <a:r>
              <a:rPr lang="en-US" sz="1200" dirty="0">
                <a:solidFill>
                  <a:srgbClr val="4A6080"/>
                </a:solidFill>
                <a:latin typeface="Calibri" pitchFamily="34" charset="0"/>
                <a:ea typeface="Calibri" pitchFamily="34" charset="-122"/>
                <a:cs typeface="Calibri" pitchFamily="34" charset="-120"/>
              </a:rPr>
              <a:t> ye mental para </a:t>
            </a:r>
            <a:r>
              <a:rPr lang="en-US" sz="1200" dirty="0" err="1">
                <a:solidFill>
                  <a:srgbClr val="4A6080"/>
                </a:solidFill>
                <a:latin typeface="Calibri" pitchFamily="34" charset="0"/>
                <a:ea typeface="Calibri" pitchFamily="34" charset="-122"/>
                <a:cs typeface="Calibri" pitchFamily="34" charset="-120"/>
              </a:rPr>
              <a:t>sostener</a:t>
            </a:r>
            <a:r>
              <a:rPr lang="en-US" sz="1200" dirty="0">
                <a:solidFill>
                  <a:srgbClr val="4A6080"/>
                </a:solidFill>
                <a:latin typeface="Calibri" pitchFamily="34" charset="0"/>
                <a:ea typeface="Calibri" pitchFamily="34" charset="-122"/>
                <a:cs typeface="Calibri" pitchFamily="34" charset="-120"/>
              </a:rPr>
              <a:t> </a:t>
            </a:r>
            <a:r>
              <a:rPr lang="en-US" sz="1200" dirty="0" err="1">
                <a:solidFill>
                  <a:srgbClr val="4A6080"/>
                </a:solidFill>
                <a:latin typeface="Calibri" pitchFamily="34" charset="0"/>
                <a:ea typeface="Calibri" pitchFamily="34" charset="-122"/>
                <a:cs typeface="Calibri" pitchFamily="34" charset="-120"/>
              </a:rPr>
              <a:t>el</a:t>
            </a:r>
            <a:r>
              <a:rPr lang="en-US" sz="1200" dirty="0">
                <a:solidFill>
                  <a:srgbClr val="4A6080"/>
                </a:solidFill>
                <a:latin typeface="Calibri" pitchFamily="34" charset="0"/>
                <a:ea typeface="Calibri" pitchFamily="34" charset="-122"/>
                <a:cs typeface="Calibri" pitchFamily="34" charset="-120"/>
              </a:rPr>
              <a:t> </a:t>
            </a:r>
            <a:r>
              <a:rPr lang="en-US" sz="1200" dirty="0" err="1">
                <a:solidFill>
                  <a:srgbClr val="4A6080"/>
                </a:solidFill>
                <a:latin typeface="Calibri" pitchFamily="34" charset="0"/>
                <a:ea typeface="Calibri" pitchFamily="34" charset="-122"/>
                <a:cs typeface="Calibri" pitchFamily="34" charset="-120"/>
              </a:rPr>
              <a:t>proceso</a:t>
            </a:r>
            <a:r>
              <a:rPr lang="en-US" sz="1200" dirty="0">
                <a:solidFill>
                  <a:srgbClr val="4A6080"/>
                </a:solidFill>
                <a:latin typeface="Calibri" pitchFamily="34" charset="0"/>
                <a:ea typeface="Calibri" pitchFamily="34" charset="-122"/>
                <a:cs typeface="Calibri" pitchFamily="34" charset="-120"/>
              </a:rPr>
              <a:t>. Se practica a diario.</a:t>
            </a:r>
            <a:endParaRPr lang="en-US" sz="1200" dirty="0"/>
          </a:p>
        </p:txBody>
      </p:sp>
      <p:sp>
        <p:nvSpPr>
          <p:cNvPr id="22" name="Text 20"/>
          <p:cNvSpPr/>
          <p:nvPr/>
        </p:nvSpPr>
        <p:spPr>
          <a:xfrm>
            <a:off x="4663440" y="3099816"/>
            <a:ext cx="3886200" cy="566928"/>
          </a:xfrm>
          <a:prstGeom prst="rect">
            <a:avLst/>
          </a:prstGeom>
          <a:noFill/>
          <a:ln/>
        </p:spPr>
        <p:txBody>
          <a:bodyPr wrap="square" rtlCol="0" anchor="ctr"/>
          <a:lstStyle/>
          <a:p>
            <a:pPr>
              <a:lnSpc>
                <a:spcPct val="130000"/>
              </a:lnSpc>
            </a:pPr>
            <a:r>
              <a:rPr lang="en-US" sz="1200" i="1" dirty="0">
                <a:solidFill>
                  <a:srgbClr val="7A90A8"/>
                </a:solidFill>
                <a:latin typeface="Calibri" pitchFamily="34" charset="0"/>
                <a:ea typeface="Calibri" pitchFamily="34" charset="-122"/>
                <a:cs typeface="Calibri" pitchFamily="34" charset="-120"/>
              </a:rPr>
              <a:t>La </a:t>
            </a:r>
            <a:r>
              <a:rPr lang="en-US" sz="1200" i="1" dirty="0" err="1">
                <a:solidFill>
                  <a:srgbClr val="7A90A8"/>
                </a:solidFill>
                <a:latin typeface="Calibri" pitchFamily="34" charset="0"/>
                <a:ea typeface="Calibri" pitchFamily="34" charset="-122"/>
                <a:cs typeface="Calibri" pitchFamily="34" charset="-120"/>
              </a:rPr>
              <a:t>potencia</a:t>
            </a:r>
            <a:r>
              <a:rPr lang="en-US" sz="1200" i="1" dirty="0">
                <a:solidFill>
                  <a:srgbClr val="7A90A8"/>
                </a:solidFill>
                <a:latin typeface="Calibri" pitchFamily="34" charset="0"/>
                <a:ea typeface="Calibri" pitchFamily="34" charset="-122"/>
                <a:cs typeface="Calibri" pitchFamily="34" charset="-120"/>
              </a:rPr>
              <a:t> del </a:t>
            </a:r>
            <a:r>
              <a:rPr lang="en-US" sz="1200" i="1" dirty="0" err="1">
                <a:solidFill>
                  <a:srgbClr val="7A90A8"/>
                </a:solidFill>
                <a:latin typeface="Calibri" pitchFamily="34" charset="0"/>
                <a:ea typeface="Calibri" pitchFamily="34" charset="-122"/>
                <a:cs typeface="Calibri" pitchFamily="34" charset="-120"/>
              </a:rPr>
              <a:t>cuerpo</a:t>
            </a:r>
            <a:r>
              <a:rPr lang="en-US" sz="1200" i="1" dirty="0">
                <a:solidFill>
                  <a:srgbClr val="7A90A8"/>
                </a:solidFill>
                <a:latin typeface="Calibri" pitchFamily="34" charset="0"/>
                <a:ea typeface="Calibri" pitchFamily="34" charset="-122"/>
                <a:cs typeface="Calibri" pitchFamily="34" charset="-120"/>
              </a:rPr>
              <a:t> para </a:t>
            </a:r>
            <a:r>
              <a:rPr lang="en-US" sz="1200" i="1" dirty="0" err="1">
                <a:solidFill>
                  <a:srgbClr val="7A90A8"/>
                </a:solidFill>
                <a:latin typeface="Calibri" pitchFamily="34" charset="0"/>
                <a:ea typeface="Calibri" pitchFamily="34" charset="-122"/>
                <a:cs typeface="Calibri" pitchFamily="34" charset="-120"/>
              </a:rPr>
              <a:t>transformar</a:t>
            </a:r>
            <a:r>
              <a:rPr lang="en-US" sz="1200" i="1" dirty="0">
                <a:solidFill>
                  <a:srgbClr val="7A90A8"/>
                </a:solidFill>
                <a:latin typeface="Calibri" pitchFamily="34" charset="0"/>
                <a:ea typeface="Calibri" pitchFamily="34" charset="-122"/>
                <a:cs typeface="Calibri" pitchFamily="34" charset="-120"/>
              </a:rPr>
              <a:t> la </a:t>
            </a:r>
            <a:r>
              <a:rPr lang="en-US" sz="1200" i="1" dirty="0" err="1">
                <a:solidFill>
                  <a:srgbClr val="7A90A8"/>
                </a:solidFill>
                <a:latin typeface="Calibri" pitchFamily="34" charset="0"/>
                <a:ea typeface="Calibri" pitchFamily="34" charset="-122"/>
                <a:cs typeface="Calibri" pitchFamily="34" charset="-120"/>
              </a:rPr>
              <a:t>intención</a:t>
            </a:r>
            <a:r>
              <a:rPr lang="en-US" sz="1200" i="1" dirty="0">
                <a:solidFill>
                  <a:srgbClr val="7A90A8"/>
                </a:solidFill>
                <a:latin typeface="Calibri" pitchFamily="34" charset="0"/>
                <a:ea typeface="Calibri" pitchFamily="34" charset="-122"/>
                <a:cs typeface="Calibri" pitchFamily="34" charset="-120"/>
              </a:rPr>
              <a:t> </a:t>
            </a:r>
            <a:r>
              <a:rPr lang="en-US" sz="1200" i="1" dirty="0" err="1">
                <a:solidFill>
                  <a:srgbClr val="7A90A8"/>
                </a:solidFill>
                <a:latin typeface="Calibri" pitchFamily="34" charset="0"/>
                <a:ea typeface="Calibri" pitchFamily="34" charset="-122"/>
                <a:cs typeface="Calibri" pitchFamily="34" charset="-120"/>
              </a:rPr>
              <a:t>en</a:t>
            </a:r>
            <a:r>
              <a:rPr lang="en-US" sz="1200" i="1" dirty="0">
                <a:solidFill>
                  <a:srgbClr val="7A90A8"/>
                </a:solidFill>
                <a:latin typeface="Calibri" pitchFamily="34" charset="0"/>
                <a:ea typeface="Calibri" pitchFamily="34" charset="-122"/>
                <a:cs typeface="Calibri" pitchFamily="34" charset="-120"/>
              </a:rPr>
              <a:t> </a:t>
            </a:r>
            <a:r>
              <a:rPr lang="en-US" sz="1200" i="1" dirty="0" err="1">
                <a:solidFill>
                  <a:srgbClr val="7A90A8"/>
                </a:solidFill>
                <a:latin typeface="Calibri" pitchFamily="34" charset="0"/>
                <a:ea typeface="Calibri" pitchFamily="34" charset="-122"/>
                <a:cs typeface="Calibri" pitchFamily="34" charset="-120"/>
              </a:rPr>
              <a:t>acción</a:t>
            </a:r>
            <a:r>
              <a:rPr lang="en-US" sz="1200" i="1" dirty="0">
                <a:solidFill>
                  <a:srgbClr val="7A90A8"/>
                </a:solidFill>
                <a:latin typeface="Calibri" pitchFamily="34" charset="0"/>
                <a:ea typeface="Calibri" pitchFamily="34" charset="-122"/>
                <a:cs typeface="Calibri" pitchFamily="34" charset="-120"/>
              </a:rPr>
              <a:t> es </a:t>
            </a:r>
            <a:r>
              <a:rPr lang="en-US" sz="1200" i="1" dirty="0" err="1">
                <a:solidFill>
                  <a:srgbClr val="7A90A8"/>
                </a:solidFill>
                <a:latin typeface="Calibri" pitchFamily="34" charset="0"/>
                <a:ea typeface="Calibri" pitchFamily="34" charset="-122"/>
                <a:cs typeface="Calibri" pitchFamily="34" charset="-120"/>
              </a:rPr>
              <a:t>infinitamente</a:t>
            </a:r>
            <a:r>
              <a:rPr lang="en-US" sz="1200" i="1" dirty="0">
                <a:solidFill>
                  <a:srgbClr val="7A90A8"/>
                </a:solidFill>
                <a:latin typeface="Calibri" pitchFamily="34" charset="0"/>
                <a:ea typeface="Calibri" pitchFamily="34" charset="-122"/>
                <a:cs typeface="Calibri" pitchFamily="34" charset="-120"/>
              </a:rPr>
              <a:t> noble. </a:t>
            </a:r>
            <a:r>
              <a:rPr lang="en-US" sz="1200" i="1" dirty="0" err="1">
                <a:solidFill>
                  <a:srgbClr val="7A90A8"/>
                </a:solidFill>
                <a:latin typeface="Calibri" pitchFamily="34" charset="0"/>
                <a:ea typeface="Calibri" pitchFamily="34" charset="-122"/>
                <a:cs typeface="Calibri" pitchFamily="34" charset="-120"/>
              </a:rPr>
              <a:t>Él</a:t>
            </a:r>
            <a:r>
              <a:rPr lang="en-US" sz="1200" i="1" dirty="0">
                <a:solidFill>
                  <a:srgbClr val="7A90A8"/>
                </a:solidFill>
                <a:latin typeface="Calibri" pitchFamily="34" charset="0"/>
                <a:ea typeface="Calibri" pitchFamily="34" charset="-122"/>
                <a:cs typeface="Calibri" pitchFamily="34" charset="-120"/>
              </a:rPr>
              <a:t> </a:t>
            </a:r>
            <a:r>
              <a:rPr lang="en-US" sz="1200" i="1" dirty="0" err="1">
                <a:solidFill>
                  <a:srgbClr val="7A90A8"/>
                </a:solidFill>
                <a:latin typeface="Calibri" pitchFamily="34" charset="0"/>
                <a:ea typeface="Calibri" pitchFamily="34" charset="-122"/>
                <a:cs typeface="Calibri" pitchFamily="34" charset="-120"/>
              </a:rPr>
              <a:t>nos</a:t>
            </a:r>
            <a:r>
              <a:rPr lang="en-US" sz="1200" i="1" dirty="0">
                <a:solidFill>
                  <a:srgbClr val="7A90A8"/>
                </a:solidFill>
                <a:latin typeface="Calibri" pitchFamily="34" charset="0"/>
                <a:ea typeface="Calibri" pitchFamily="34" charset="-122"/>
                <a:cs typeface="Calibri" pitchFamily="34" charset="-120"/>
              </a:rPr>
              <a:t> </a:t>
            </a:r>
            <a:r>
              <a:rPr lang="en-US" sz="1200" i="1" dirty="0" err="1">
                <a:solidFill>
                  <a:srgbClr val="7A90A8"/>
                </a:solidFill>
                <a:latin typeface="Calibri" pitchFamily="34" charset="0"/>
                <a:ea typeface="Calibri" pitchFamily="34" charset="-122"/>
                <a:cs typeface="Calibri" pitchFamily="34" charset="-120"/>
              </a:rPr>
              <a:t>sostiene</a:t>
            </a:r>
            <a:r>
              <a:rPr lang="en-US" sz="1200" i="1" dirty="0">
                <a:solidFill>
                  <a:srgbClr val="7A90A8"/>
                </a:solidFill>
                <a:latin typeface="Calibri" pitchFamily="34" charset="0"/>
                <a:ea typeface="Calibri" pitchFamily="34" charset="-122"/>
                <a:cs typeface="Calibri" pitchFamily="34" charset="-120"/>
              </a:rPr>
              <a:t> hasta </a:t>
            </a:r>
            <a:r>
              <a:rPr lang="en-US" sz="1200" i="1" dirty="0" err="1">
                <a:solidFill>
                  <a:srgbClr val="7A90A8"/>
                </a:solidFill>
                <a:latin typeface="Calibri" pitchFamily="34" charset="0"/>
                <a:ea typeface="Calibri" pitchFamily="34" charset="-122"/>
                <a:cs typeface="Calibri" pitchFamily="34" charset="-120"/>
              </a:rPr>
              <a:t>llegar</a:t>
            </a:r>
            <a:r>
              <a:rPr lang="en-US" sz="1200" i="1" dirty="0">
                <a:solidFill>
                  <a:srgbClr val="7A90A8"/>
                </a:solidFill>
                <a:latin typeface="Calibri" pitchFamily="34" charset="0"/>
                <a:ea typeface="Calibri" pitchFamily="34" charset="-122"/>
                <a:cs typeface="Calibri" pitchFamily="34" charset="-120"/>
              </a:rPr>
              <a:t> a la meta. </a:t>
            </a:r>
            <a:endParaRPr lang="en-US" sz="1200" dirty="0"/>
          </a:p>
        </p:txBody>
      </p:sp>
      <p:sp>
        <p:nvSpPr>
          <p:cNvPr id="23" name="Shape 21"/>
          <p:cNvSpPr/>
          <p:nvPr/>
        </p:nvSpPr>
        <p:spPr>
          <a:xfrm>
            <a:off x="365760" y="3950208"/>
            <a:ext cx="8366760" cy="841248"/>
          </a:xfrm>
          <a:prstGeom prst="roundRect">
            <a:avLst>
              <a:gd name="adj" fmla="val 8696"/>
            </a:avLst>
          </a:prstGeom>
          <a:solidFill>
            <a:srgbClr val="FAF3D8"/>
          </a:solidFill>
          <a:ln w="6350">
            <a:solidFill>
              <a:srgbClr val="C8A020"/>
            </a:solidFill>
            <a:prstDash val="solid"/>
          </a:ln>
        </p:spPr>
        <p:txBody>
          <a:bodyPr/>
          <a:lstStyle/>
          <a:p>
            <a:endParaRPr lang="es-CL"/>
          </a:p>
        </p:txBody>
      </p:sp>
      <p:sp>
        <p:nvSpPr>
          <p:cNvPr id="24" name="Shape 22"/>
          <p:cNvSpPr/>
          <p:nvPr/>
        </p:nvSpPr>
        <p:spPr>
          <a:xfrm>
            <a:off x="530352" y="4151376"/>
            <a:ext cx="420624" cy="420624"/>
          </a:xfrm>
          <a:prstGeom prst="ellipse">
            <a:avLst/>
          </a:prstGeom>
          <a:solidFill>
            <a:srgbClr val="C8A020"/>
          </a:solidFill>
          <a:ln w="12700">
            <a:solidFill>
              <a:srgbClr val="C8A020"/>
            </a:solidFill>
            <a:prstDash val="solid"/>
          </a:ln>
        </p:spPr>
        <p:txBody>
          <a:bodyPr/>
          <a:lstStyle/>
          <a:p>
            <a:endParaRPr lang="es-CL"/>
          </a:p>
        </p:txBody>
      </p:sp>
      <p:sp>
        <p:nvSpPr>
          <p:cNvPr id="25" name="Text 23"/>
          <p:cNvSpPr/>
          <p:nvPr/>
        </p:nvSpPr>
        <p:spPr>
          <a:xfrm>
            <a:off x="530352" y="4151376"/>
            <a:ext cx="420624" cy="420624"/>
          </a:xfrm>
          <a:prstGeom prst="rect">
            <a:avLst/>
          </a:prstGeom>
          <a:noFill/>
          <a:ln/>
        </p:spPr>
        <p:txBody>
          <a:bodyPr wrap="square"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4</a:t>
            </a:r>
            <a:endParaRPr lang="en-US" sz="1500" dirty="0"/>
          </a:p>
        </p:txBody>
      </p:sp>
      <p:sp>
        <p:nvSpPr>
          <p:cNvPr id="26" name="Text 24"/>
          <p:cNvSpPr/>
          <p:nvPr/>
        </p:nvSpPr>
        <p:spPr>
          <a:xfrm>
            <a:off x="1078992" y="3995928"/>
            <a:ext cx="2286000" cy="347472"/>
          </a:xfrm>
          <a:prstGeom prst="rect">
            <a:avLst/>
          </a:prstGeom>
          <a:noFill/>
          <a:ln/>
        </p:spPr>
        <p:txBody>
          <a:bodyPr wrap="square" rtlCol="0" anchor="ctr"/>
          <a:lstStyle/>
          <a:p>
            <a:pPr marL="0" indent="0">
              <a:buNone/>
            </a:pPr>
            <a:r>
              <a:rPr lang="en-US" sz="1350" b="1" dirty="0">
                <a:solidFill>
                  <a:srgbClr val="C8A020"/>
                </a:solidFill>
                <a:latin typeface="Calibri" pitchFamily="34" charset="0"/>
                <a:ea typeface="Calibri" pitchFamily="34" charset="-122"/>
                <a:cs typeface="Calibri" pitchFamily="34" charset="-120"/>
              </a:rPr>
              <a:t>Imaginativo · Ensayo mental</a:t>
            </a:r>
            <a:endParaRPr lang="en-US" sz="1350" dirty="0"/>
          </a:p>
        </p:txBody>
      </p:sp>
      <p:sp>
        <p:nvSpPr>
          <p:cNvPr id="27" name="Text 25"/>
          <p:cNvSpPr/>
          <p:nvPr/>
        </p:nvSpPr>
        <p:spPr>
          <a:xfrm>
            <a:off x="1078992" y="4306824"/>
            <a:ext cx="3383280" cy="420624"/>
          </a:xfrm>
          <a:prstGeom prst="rect">
            <a:avLst/>
          </a:prstGeom>
          <a:noFill/>
          <a:ln/>
        </p:spPr>
        <p:txBody>
          <a:bodyPr wrap="square" rtlCol="0" anchor="ctr"/>
          <a:lstStyle/>
          <a:p>
            <a:pPr marL="0" indent="0">
              <a:buNone/>
            </a:pPr>
            <a:r>
              <a:rPr lang="en-US" sz="1200" dirty="0">
                <a:solidFill>
                  <a:srgbClr val="4A6080"/>
                </a:solidFill>
                <a:latin typeface="Calibri" pitchFamily="34" charset="0"/>
                <a:ea typeface="Calibri" pitchFamily="34" charset="-122"/>
                <a:cs typeface="Calibri" pitchFamily="34" charset="-120"/>
              </a:rPr>
              <a:t>Práctica </a:t>
            </a:r>
            <a:r>
              <a:rPr lang="en-US" sz="1200" dirty="0" err="1">
                <a:solidFill>
                  <a:srgbClr val="4A6080"/>
                </a:solidFill>
                <a:latin typeface="Calibri" pitchFamily="34" charset="0"/>
                <a:ea typeface="Calibri" pitchFamily="34" charset="-122"/>
                <a:cs typeface="Calibri" pitchFamily="34" charset="-120"/>
              </a:rPr>
              <a:t>imaginada</a:t>
            </a:r>
            <a:r>
              <a:rPr lang="en-US" sz="1200" dirty="0">
                <a:solidFill>
                  <a:srgbClr val="4A6080"/>
                </a:solidFill>
                <a:latin typeface="Calibri" pitchFamily="34" charset="0"/>
                <a:ea typeface="Calibri" pitchFamily="34" charset="-122"/>
                <a:cs typeface="Calibri" pitchFamily="34" charset="-120"/>
              </a:rPr>
              <a:t>  para </a:t>
            </a:r>
            <a:r>
              <a:rPr lang="en-US" sz="1200" dirty="0" err="1">
                <a:solidFill>
                  <a:srgbClr val="4A6080"/>
                </a:solidFill>
                <a:latin typeface="Calibri" pitchFamily="34" charset="0"/>
                <a:ea typeface="Calibri" pitchFamily="34" charset="-122"/>
                <a:cs typeface="Calibri" pitchFamily="34" charset="-120"/>
              </a:rPr>
              <a:t>abrazar</a:t>
            </a:r>
            <a:r>
              <a:rPr lang="en-US" sz="1200" dirty="0">
                <a:solidFill>
                  <a:srgbClr val="4A6080"/>
                </a:solidFill>
                <a:latin typeface="Calibri" pitchFamily="34" charset="0"/>
                <a:ea typeface="Calibri" pitchFamily="34" charset="-122"/>
                <a:cs typeface="Calibri" pitchFamily="34" charset="-120"/>
              </a:rPr>
              <a:t> la IM. No es </a:t>
            </a:r>
            <a:r>
              <a:rPr lang="en-US" sz="1200" dirty="0" err="1">
                <a:solidFill>
                  <a:srgbClr val="4A6080"/>
                </a:solidFill>
                <a:latin typeface="Calibri" pitchFamily="34" charset="0"/>
                <a:ea typeface="Calibri" pitchFamily="34" charset="-122"/>
                <a:cs typeface="Calibri" pitchFamily="34" charset="-120"/>
              </a:rPr>
              <a:t>visualización</a:t>
            </a:r>
            <a:r>
              <a:rPr lang="en-US" sz="1200" dirty="0">
                <a:solidFill>
                  <a:srgbClr val="4A6080"/>
                </a:solidFill>
                <a:latin typeface="Calibri" pitchFamily="34" charset="0"/>
                <a:ea typeface="Calibri" pitchFamily="34" charset="-122"/>
                <a:cs typeface="Calibri" pitchFamily="34" charset="-120"/>
              </a:rPr>
              <a:t>. Es </a:t>
            </a:r>
            <a:r>
              <a:rPr lang="en-US" sz="1200" dirty="0" err="1">
                <a:solidFill>
                  <a:srgbClr val="4A6080"/>
                </a:solidFill>
                <a:latin typeface="Calibri" pitchFamily="34" charset="0"/>
                <a:ea typeface="Calibri" pitchFamily="34" charset="-122"/>
                <a:cs typeface="Calibri" pitchFamily="34" charset="-120"/>
              </a:rPr>
              <a:t>vivir</a:t>
            </a:r>
            <a:r>
              <a:rPr lang="en-US" sz="1200" dirty="0">
                <a:solidFill>
                  <a:srgbClr val="4A6080"/>
                </a:solidFill>
                <a:latin typeface="Calibri" pitchFamily="34" charset="0"/>
                <a:ea typeface="Calibri" pitchFamily="34" charset="-122"/>
                <a:cs typeface="Calibri" pitchFamily="34" charset="-120"/>
              </a:rPr>
              <a:t> la </a:t>
            </a:r>
            <a:r>
              <a:rPr lang="en-US" sz="1200" dirty="0" err="1">
                <a:solidFill>
                  <a:srgbClr val="4A6080"/>
                </a:solidFill>
                <a:latin typeface="Calibri" pitchFamily="34" charset="0"/>
                <a:ea typeface="Calibri" pitchFamily="34" charset="-122"/>
                <a:cs typeface="Calibri" pitchFamily="34" charset="-120"/>
              </a:rPr>
              <a:t>experiencia</a:t>
            </a:r>
            <a:r>
              <a:rPr lang="en-US" sz="1200" dirty="0">
                <a:solidFill>
                  <a:srgbClr val="4A6080"/>
                </a:solidFill>
                <a:latin typeface="Calibri" pitchFamily="34" charset="0"/>
                <a:ea typeface="Calibri" pitchFamily="34" charset="-122"/>
                <a:cs typeface="Calibri" pitchFamily="34" charset="-120"/>
              </a:rPr>
              <a:t> </a:t>
            </a:r>
            <a:r>
              <a:rPr lang="en-US" sz="1200" dirty="0" err="1">
                <a:solidFill>
                  <a:srgbClr val="4A6080"/>
                </a:solidFill>
                <a:latin typeface="Calibri" pitchFamily="34" charset="0"/>
                <a:ea typeface="Calibri" pitchFamily="34" charset="-122"/>
                <a:cs typeface="Calibri" pitchFamily="34" charset="-120"/>
              </a:rPr>
              <a:t>involucrando</a:t>
            </a:r>
            <a:r>
              <a:rPr lang="en-US" sz="1200" dirty="0">
                <a:solidFill>
                  <a:srgbClr val="4A6080"/>
                </a:solidFill>
                <a:latin typeface="Calibri" pitchFamily="34" charset="0"/>
                <a:ea typeface="Calibri" pitchFamily="34" charset="-122"/>
                <a:cs typeface="Calibri" pitchFamily="34" charset="-120"/>
              </a:rPr>
              <a:t> </a:t>
            </a:r>
            <a:r>
              <a:rPr lang="en-US" sz="1200" dirty="0" err="1">
                <a:solidFill>
                  <a:srgbClr val="4A6080"/>
                </a:solidFill>
                <a:latin typeface="Calibri" pitchFamily="34" charset="0"/>
                <a:ea typeface="Calibri" pitchFamily="34" charset="-122"/>
                <a:cs typeface="Calibri" pitchFamily="34" charset="-120"/>
              </a:rPr>
              <a:t>todos</a:t>
            </a:r>
            <a:r>
              <a:rPr lang="en-US" sz="1200" dirty="0">
                <a:solidFill>
                  <a:srgbClr val="4A6080"/>
                </a:solidFill>
                <a:latin typeface="Calibri" pitchFamily="34" charset="0"/>
                <a:ea typeface="Calibri" pitchFamily="34" charset="-122"/>
                <a:cs typeface="Calibri" pitchFamily="34" charset="-120"/>
              </a:rPr>
              <a:t> </a:t>
            </a:r>
            <a:r>
              <a:rPr lang="en-US" sz="1200" dirty="0" err="1">
                <a:solidFill>
                  <a:srgbClr val="4A6080"/>
                </a:solidFill>
                <a:latin typeface="Calibri" pitchFamily="34" charset="0"/>
                <a:ea typeface="Calibri" pitchFamily="34" charset="-122"/>
                <a:cs typeface="Calibri" pitchFamily="34" charset="-120"/>
              </a:rPr>
              <a:t>los</a:t>
            </a:r>
            <a:r>
              <a:rPr lang="en-US" sz="1200" dirty="0">
                <a:solidFill>
                  <a:srgbClr val="4A6080"/>
                </a:solidFill>
                <a:latin typeface="Calibri" pitchFamily="34" charset="0"/>
                <a:ea typeface="Calibri" pitchFamily="34" charset="-122"/>
                <a:cs typeface="Calibri" pitchFamily="34" charset="-120"/>
              </a:rPr>
              <a:t> </a:t>
            </a:r>
            <a:r>
              <a:rPr lang="en-US" sz="1200" dirty="0" err="1">
                <a:solidFill>
                  <a:srgbClr val="4A6080"/>
                </a:solidFill>
                <a:latin typeface="Calibri" pitchFamily="34" charset="0"/>
                <a:ea typeface="Calibri" pitchFamily="34" charset="-122"/>
                <a:cs typeface="Calibri" pitchFamily="34" charset="-120"/>
              </a:rPr>
              <a:t>sentidos</a:t>
            </a:r>
            <a:r>
              <a:rPr lang="en-US" sz="1200" dirty="0">
                <a:solidFill>
                  <a:srgbClr val="4A6080"/>
                </a:solidFill>
                <a:latin typeface="Calibri" pitchFamily="34" charset="0"/>
                <a:ea typeface="Calibri" pitchFamily="34" charset="-122"/>
                <a:cs typeface="Calibri" pitchFamily="34" charset="-120"/>
              </a:rPr>
              <a:t>.</a:t>
            </a:r>
            <a:endParaRPr lang="en-US" sz="1200" dirty="0"/>
          </a:p>
        </p:txBody>
      </p:sp>
      <p:sp>
        <p:nvSpPr>
          <p:cNvPr id="28" name="Text 26"/>
          <p:cNvSpPr/>
          <p:nvPr/>
        </p:nvSpPr>
        <p:spPr>
          <a:xfrm>
            <a:off x="4663440" y="4087368"/>
            <a:ext cx="3886200" cy="566928"/>
          </a:xfrm>
          <a:prstGeom prst="rect">
            <a:avLst/>
          </a:prstGeom>
          <a:noFill/>
          <a:ln/>
        </p:spPr>
        <p:txBody>
          <a:bodyPr wrap="square" rtlCol="0" anchor="ctr"/>
          <a:lstStyle/>
          <a:p>
            <a:pPr marL="0" indent="0">
              <a:lnSpc>
                <a:spcPct val="130000"/>
              </a:lnSpc>
              <a:buNone/>
            </a:pPr>
            <a:r>
              <a:rPr lang="en-US" sz="1200" i="1" dirty="0" err="1">
                <a:solidFill>
                  <a:srgbClr val="7A90A8"/>
                </a:solidFill>
                <a:latin typeface="Calibri" pitchFamily="34" charset="0"/>
                <a:ea typeface="Calibri" pitchFamily="34" charset="-122"/>
                <a:cs typeface="Calibri" pitchFamily="34" charset="-120"/>
              </a:rPr>
              <a:t>Ensayar</a:t>
            </a:r>
            <a:r>
              <a:rPr lang="en-US" sz="1200" i="1" dirty="0">
                <a:solidFill>
                  <a:srgbClr val="7A90A8"/>
                </a:solidFill>
                <a:latin typeface="Calibri" pitchFamily="34" charset="0"/>
                <a:ea typeface="Calibri" pitchFamily="34" charset="-122"/>
                <a:cs typeface="Calibri" pitchFamily="34" charset="-120"/>
              </a:rPr>
              <a:t> </a:t>
            </a:r>
            <a:r>
              <a:rPr lang="en-US" sz="1200" i="1" dirty="0" err="1">
                <a:solidFill>
                  <a:srgbClr val="7A90A8"/>
                </a:solidFill>
                <a:latin typeface="Calibri" pitchFamily="34" charset="0"/>
                <a:ea typeface="Calibri" pitchFamily="34" charset="-122"/>
                <a:cs typeface="Calibri" pitchFamily="34" charset="-120"/>
              </a:rPr>
              <a:t>mentalmente</a:t>
            </a:r>
            <a:r>
              <a:rPr lang="en-US" sz="1200" i="1" dirty="0">
                <a:solidFill>
                  <a:srgbClr val="7A90A8"/>
                </a:solidFill>
                <a:latin typeface="Calibri" pitchFamily="34" charset="0"/>
                <a:ea typeface="Calibri" pitchFamily="34" charset="-122"/>
                <a:cs typeface="Calibri" pitchFamily="34" charset="-120"/>
              </a:rPr>
              <a:t> </a:t>
            </a:r>
            <a:r>
              <a:rPr lang="en-US" sz="1200" i="1" dirty="0" err="1">
                <a:solidFill>
                  <a:srgbClr val="7A90A8"/>
                </a:solidFill>
                <a:latin typeface="Calibri" pitchFamily="34" charset="0"/>
                <a:ea typeface="Calibri" pitchFamily="34" charset="-122"/>
                <a:cs typeface="Calibri" pitchFamily="34" charset="-120"/>
              </a:rPr>
              <a:t>ofrece</a:t>
            </a:r>
            <a:r>
              <a:rPr lang="en-US" sz="1200" i="1" dirty="0">
                <a:solidFill>
                  <a:srgbClr val="7A90A8"/>
                </a:solidFill>
                <a:latin typeface="Calibri" pitchFamily="34" charset="0"/>
                <a:ea typeface="Calibri" pitchFamily="34" charset="-122"/>
                <a:cs typeface="Calibri" pitchFamily="34" charset="-120"/>
              </a:rPr>
              <a:t> un </a:t>
            </a:r>
            <a:r>
              <a:rPr lang="en-US" sz="1200" i="1" dirty="0" err="1">
                <a:solidFill>
                  <a:srgbClr val="7A90A8"/>
                </a:solidFill>
                <a:latin typeface="Calibri" pitchFamily="34" charset="0"/>
                <a:ea typeface="Calibri" pitchFamily="34" charset="-122"/>
                <a:cs typeface="Calibri" pitchFamily="34" charset="-120"/>
              </a:rPr>
              <a:t>espacio</a:t>
            </a:r>
            <a:r>
              <a:rPr lang="en-US" sz="1200" i="1" dirty="0">
                <a:solidFill>
                  <a:srgbClr val="7A90A8"/>
                </a:solidFill>
                <a:latin typeface="Calibri" pitchFamily="34" charset="0"/>
                <a:ea typeface="Calibri" pitchFamily="34" charset="-122"/>
                <a:cs typeface="Calibri" pitchFamily="34" charset="-120"/>
              </a:rPr>
              <a:t> </a:t>
            </a:r>
            <a:r>
              <a:rPr lang="en-US" sz="1200" i="1" dirty="0" err="1">
                <a:solidFill>
                  <a:srgbClr val="7A90A8"/>
                </a:solidFill>
                <a:latin typeface="Calibri" pitchFamily="34" charset="0"/>
                <a:ea typeface="Calibri" pitchFamily="34" charset="-122"/>
                <a:cs typeface="Calibri" pitchFamily="34" charset="-120"/>
              </a:rPr>
              <a:t>seguro</a:t>
            </a:r>
            <a:r>
              <a:rPr lang="en-US" sz="1200" i="1" dirty="0">
                <a:solidFill>
                  <a:srgbClr val="7A90A8"/>
                </a:solidFill>
                <a:latin typeface="Calibri" pitchFamily="34" charset="0"/>
                <a:ea typeface="Calibri" pitchFamily="34" charset="-122"/>
                <a:cs typeface="Calibri" pitchFamily="34" charset="-120"/>
              </a:rPr>
              <a:t> de </a:t>
            </a:r>
            <a:r>
              <a:rPr lang="en-US" sz="1200" i="1" dirty="0" err="1">
                <a:solidFill>
                  <a:srgbClr val="7A90A8"/>
                </a:solidFill>
                <a:latin typeface="Calibri" pitchFamily="34" charset="0"/>
                <a:ea typeface="Calibri" pitchFamily="34" charset="-122"/>
                <a:cs typeface="Calibri" pitchFamily="34" charset="-120"/>
              </a:rPr>
              <a:t>perfeccionamiento</a:t>
            </a:r>
            <a:r>
              <a:rPr lang="en-US" sz="1200" i="1" dirty="0">
                <a:solidFill>
                  <a:srgbClr val="7A90A8"/>
                </a:solidFill>
                <a:latin typeface="Calibri" pitchFamily="34" charset="0"/>
                <a:ea typeface="Calibri" pitchFamily="34" charset="-122"/>
                <a:cs typeface="Calibri" pitchFamily="34" charset="-120"/>
              </a:rPr>
              <a:t> de la </a:t>
            </a:r>
            <a:r>
              <a:rPr lang="en-US" sz="1200" i="1" dirty="0" err="1">
                <a:solidFill>
                  <a:srgbClr val="7A90A8"/>
                </a:solidFill>
                <a:latin typeface="Calibri" pitchFamily="34" charset="0"/>
                <a:ea typeface="Calibri" pitchFamily="34" charset="-122"/>
                <a:cs typeface="Calibri" pitchFamily="34" charset="-120"/>
              </a:rPr>
              <a:t>realidad</a:t>
            </a:r>
            <a:r>
              <a:rPr lang="en-US" sz="1200" i="1" dirty="0">
                <a:solidFill>
                  <a:srgbClr val="7A90A8"/>
                </a:solidFill>
                <a:latin typeface="Calibri" pitchFamily="34" charset="0"/>
                <a:ea typeface="Calibri" pitchFamily="34" charset="-122"/>
                <a:cs typeface="Calibri" pitchFamily="34" charset="-120"/>
              </a:rPr>
              <a:t>, sin riesgo, </a:t>
            </a:r>
            <a:r>
              <a:rPr lang="en-US" sz="1200" i="1" dirty="0" err="1">
                <a:solidFill>
                  <a:srgbClr val="7A90A8"/>
                </a:solidFill>
                <a:latin typeface="Calibri" pitchFamily="34" charset="0"/>
                <a:ea typeface="Calibri" pitchFamily="34" charset="-122"/>
                <a:cs typeface="Calibri" pitchFamily="34" charset="-120"/>
              </a:rPr>
              <a:t>ni</a:t>
            </a:r>
            <a:r>
              <a:rPr lang="en-US" sz="1200" i="1" dirty="0">
                <a:solidFill>
                  <a:srgbClr val="7A90A8"/>
                </a:solidFill>
                <a:latin typeface="Calibri" pitchFamily="34" charset="0"/>
                <a:ea typeface="Calibri" pitchFamily="34" charset="-122"/>
                <a:cs typeface="Calibri" pitchFamily="34" charset="-120"/>
              </a:rPr>
              <a:t> error.</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C8A020"/>
          </a:solidFill>
          <a:ln w="12700">
            <a:solidFill>
              <a:srgbClr val="C8A020"/>
            </a:solidFill>
            <a:prstDash val="solid"/>
          </a:ln>
        </p:spPr>
        <p:txBody>
          <a:bodyPr/>
          <a:lstStyle/>
          <a:p>
            <a:endParaRPr lang="es-CL"/>
          </a:p>
        </p:txBody>
      </p:sp>
      <p:sp>
        <p:nvSpPr>
          <p:cNvPr id="3" name="Text 1"/>
          <p:cNvSpPr/>
          <p:nvPr/>
        </p:nvSpPr>
        <p:spPr>
          <a:xfrm>
            <a:off x="411480" y="91440"/>
            <a:ext cx="8229600" cy="201168"/>
          </a:xfrm>
          <a:prstGeom prst="rect">
            <a:avLst/>
          </a:prstGeom>
          <a:noFill/>
          <a:ln/>
        </p:spPr>
        <p:txBody>
          <a:bodyPr wrap="square" rtlCol="0" anchor="ctr"/>
          <a:lstStyle/>
          <a:p>
            <a:pPr marL="0" indent="0">
              <a:buNone/>
            </a:pPr>
            <a:r>
              <a:rPr lang="en-US" sz="900" kern="0" spc="200" dirty="0">
                <a:solidFill>
                  <a:srgbClr val="7A90A8"/>
                </a:solidFill>
                <a:latin typeface="Calibri" pitchFamily="34" charset="0"/>
                <a:ea typeface="Calibri" pitchFamily="34" charset="-122"/>
                <a:cs typeface="Calibri" pitchFamily="34" charset="-120"/>
              </a:rPr>
              <a:t>CVO · IDEA MADRE · FUNDAMENTO</a:t>
            </a:r>
            <a:endParaRPr lang="en-US" sz="900" dirty="0"/>
          </a:p>
        </p:txBody>
      </p:sp>
      <p:sp>
        <p:nvSpPr>
          <p:cNvPr id="4" name="Text 2"/>
          <p:cNvSpPr/>
          <p:nvPr/>
        </p:nvSpPr>
        <p:spPr>
          <a:xfrm>
            <a:off x="457200" y="274320"/>
            <a:ext cx="8229600" cy="594360"/>
          </a:xfrm>
          <a:prstGeom prst="rect">
            <a:avLst/>
          </a:prstGeom>
          <a:noFill/>
          <a:ln/>
        </p:spPr>
        <p:txBody>
          <a:bodyPr wrap="square" rtlCol="0" anchor="ctr"/>
          <a:lstStyle/>
          <a:p>
            <a:pPr marL="0" indent="0" algn="ctr">
              <a:buNone/>
            </a:pPr>
            <a:r>
              <a:rPr lang="en-US" sz="2000" b="1" dirty="0">
                <a:solidFill>
                  <a:srgbClr val="1E4A7A"/>
                </a:solidFill>
                <a:latin typeface="Cambria" pitchFamily="34" charset="0"/>
                <a:ea typeface="Cambria" pitchFamily="34" charset="-122"/>
                <a:cs typeface="Cambria" pitchFamily="34" charset="-120"/>
              </a:rPr>
              <a:t>¿Por qué cuatro lenguajes?</a:t>
            </a:r>
            <a:endParaRPr lang="en-US" sz="2000" dirty="0"/>
          </a:p>
        </p:txBody>
      </p:sp>
      <p:sp>
        <p:nvSpPr>
          <p:cNvPr id="5" name="Text 3"/>
          <p:cNvSpPr/>
          <p:nvPr/>
        </p:nvSpPr>
        <p:spPr>
          <a:xfrm>
            <a:off x="457200" y="868680"/>
            <a:ext cx="4389120" cy="633549"/>
          </a:xfrm>
          <a:prstGeom prst="rect">
            <a:avLst/>
          </a:prstGeom>
          <a:noFill/>
          <a:ln/>
        </p:spPr>
        <p:txBody>
          <a:bodyPr wrap="square" rtlCol="0" anchor="ctr"/>
          <a:lstStyle/>
          <a:p>
            <a:pPr marL="0" indent="0" algn="ctr">
              <a:lnSpc>
                <a:spcPct val="130000"/>
              </a:lnSpc>
              <a:buNone/>
            </a:pPr>
            <a:r>
              <a:rPr lang="en-US" sz="1400" b="1" dirty="0">
                <a:solidFill>
                  <a:srgbClr val="1E4A7A"/>
                </a:solidFill>
                <a:latin typeface="Cambria" pitchFamily="34" charset="0"/>
                <a:ea typeface="Cambria" pitchFamily="34" charset="-122"/>
                <a:cs typeface="Cambria" pitchFamily="34" charset="-120"/>
              </a:rPr>
              <a:t>La huella hipocampal es proporcional a la riqueza de la codificación.</a:t>
            </a:r>
            <a:endParaRPr lang="en-US" sz="1400" dirty="0"/>
          </a:p>
        </p:txBody>
      </p:sp>
      <p:sp>
        <p:nvSpPr>
          <p:cNvPr id="6" name="Text 4"/>
          <p:cNvSpPr/>
          <p:nvPr/>
        </p:nvSpPr>
        <p:spPr>
          <a:xfrm>
            <a:off x="365760" y="1538968"/>
            <a:ext cx="4617720" cy="2480310"/>
          </a:xfrm>
          <a:prstGeom prst="rect">
            <a:avLst/>
          </a:prstGeom>
          <a:noFill/>
          <a:ln/>
        </p:spPr>
        <p:txBody>
          <a:bodyPr wrap="square" rtlCol="0" anchor="ctr"/>
          <a:lstStyle/>
          <a:p>
            <a:pPr marL="0" indent="0" algn="just">
              <a:lnSpc>
                <a:spcPct val="150000"/>
              </a:lnSpc>
              <a:buNone/>
            </a:pPr>
            <a:r>
              <a:rPr lang="en-US" sz="1400" dirty="0">
                <a:solidFill>
                  <a:srgbClr val="1A2A40"/>
                </a:solidFill>
                <a:latin typeface="Calibri" pitchFamily="34" charset="0"/>
                <a:ea typeface="Calibri" pitchFamily="34" charset="-122"/>
                <a:cs typeface="Calibri" pitchFamily="34" charset="-120"/>
              </a:rPr>
              <a:t>La palabra  </a:t>
            </a:r>
            <a:r>
              <a:rPr lang="en-US" sz="1400" dirty="0" err="1">
                <a:solidFill>
                  <a:srgbClr val="1A2A40"/>
                </a:solidFill>
                <a:latin typeface="Calibri" pitchFamily="34" charset="0"/>
                <a:ea typeface="Calibri" pitchFamily="34" charset="-122"/>
                <a:cs typeface="Calibri" pitchFamily="34" charset="-120"/>
              </a:rPr>
              <a:t>puede</a:t>
            </a:r>
            <a:r>
              <a:rPr lang="en-US" sz="1400" dirty="0">
                <a:solidFill>
                  <a:srgbClr val="1A2A40"/>
                </a:solidFill>
                <a:latin typeface="Calibri" pitchFamily="34" charset="0"/>
                <a:ea typeface="Calibri" pitchFamily="34" charset="-122"/>
                <a:cs typeface="Calibri" pitchFamily="34" charset="-120"/>
              </a:rPr>
              <a:t> </a:t>
            </a:r>
            <a:r>
              <a:rPr lang="en-US" sz="1400" dirty="0" err="1">
                <a:solidFill>
                  <a:srgbClr val="1A2A40"/>
                </a:solidFill>
                <a:latin typeface="Calibri" pitchFamily="34" charset="0"/>
                <a:ea typeface="Calibri" pitchFamily="34" charset="-122"/>
                <a:cs typeface="Calibri" pitchFamily="34" charset="-120"/>
              </a:rPr>
              <a:t>determinar</a:t>
            </a:r>
            <a:r>
              <a:rPr lang="en-US" sz="1400" dirty="0">
                <a:solidFill>
                  <a:srgbClr val="1A2A40"/>
                </a:solidFill>
                <a:latin typeface="Calibri" pitchFamily="34" charset="0"/>
                <a:ea typeface="Calibri" pitchFamily="34" charset="-122"/>
                <a:cs typeface="Calibri" pitchFamily="34" charset="-120"/>
              </a:rPr>
              <a:t> la </a:t>
            </a:r>
            <a:r>
              <a:rPr lang="en-US" sz="1400" dirty="0" err="1">
                <a:solidFill>
                  <a:srgbClr val="1A2A40"/>
                </a:solidFill>
                <a:latin typeface="Calibri" pitchFamily="34" charset="0"/>
                <a:ea typeface="Calibri" pitchFamily="34" charset="-122"/>
                <a:cs typeface="Calibri" pitchFamily="34" charset="-120"/>
              </a:rPr>
              <a:t>dirección</a:t>
            </a:r>
            <a:r>
              <a:rPr lang="en-US" sz="1400" dirty="0">
                <a:solidFill>
                  <a:srgbClr val="1A2A40"/>
                </a:solidFill>
                <a:latin typeface="Calibri" pitchFamily="34" charset="0"/>
                <a:ea typeface="Calibri" pitchFamily="34" charset="-122"/>
                <a:cs typeface="Calibri" pitchFamily="34" charset="-120"/>
              </a:rPr>
              <a:t> de la </a:t>
            </a:r>
            <a:r>
              <a:rPr lang="en-US" sz="1400" dirty="0" err="1">
                <a:solidFill>
                  <a:srgbClr val="1A2A40"/>
                </a:solidFill>
                <a:latin typeface="Calibri" pitchFamily="34" charset="0"/>
                <a:ea typeface="Calibri" pitchFamily="34" charset="-122"/>
                <a:cs typeface="Calibri" pitchFamily="34" charset="-120"/>
              </a:rPr>
              <a:t>energía</a:t>
            </a:r>
            <a:r>
              <a:rPr lang="en-US" sz="1400" dirty="0">
                <a:solidFill>
                  <a:srgbClr val="1A2A40"/>
                </a:solidFill>
                <a:latin typeface="Calibri" pitchFamily="34" charset="0"/>
                <a:ea typeface="Calibri" pitchFamily="34" charset="-122"/>
                <a:cs typeface="Calibri" pitchFamily="34" charset="-120"/>
              </a:rPr>
              <a:t>. La imagen </a:t>
            </a:r>
            <a:r>
              <a:rPr lang="en-US" sz="1400" dirty="0" err="1">
                <a:solidFill>
                  <a:srgbClr val="1A2A40"/>
                </a:solidFill>
                <a:latin typeface="Calibri" pitchFamily="34" charset="0"/>
                <a:ea typeface="Calibri" pitchFamily="34" charset="-122"/>
                <a:cs typeface="Calibri" pitchFamily="34" charset="-120"/>
              </a:rPr>
              <a:t>comunica</a:t>
            </a:r>
            <a:r>
              <a:rPr lang="en-US" sz="1400" dirty="0">
                <a:solidFill>
                  <a:srgbClr val="1A2A40"/>
                </a:solidFill>
                <a:latin typeface="Calibri" pitchFamily="34" charset="0"/>
                <a:ea typeface="Calibri" pitchFamily="34" charset="-122"/>
                <a:cs typeface="Calibri" pitchFamily="34" charset="-120"/>
              </a:rPr>
              <a:t> lo </a:t>
            </a:r>
            <a:r>
              <a:rPr lang="en-US" sz="1400" dirty="0" err="1">
                <a:solidFill>
                  <a:srgbClr val="1A2A40"/>
                </a:solidFill>
                <a:latin typeface="Calibri" pitchFamily="34" charset="0"/>
                <a:ea typeface="Calibri" pitchFamily="34" charset="-122"/>
                <a:cs typeface="Calibri" pitchFamily="34" charset="-120"/>
              </a:rPr>
              <a:t>que</a:t>
            </a:r>
            <a:r>
              <a:rPr lang="en-US" sz="1400" dirty="0">
                <a:solidFill>
                  <a:srgbClr val="1A2A40"/>
                </a:solidFill>
                <a:latin typeface="Calibri" pitchFamily="34" charset="0"/>
                <a:ea typeface="Calibri" pitchFamily="34" charset="-122"/>
                <a:cs typeface="Calibri" pitchFamily="34" charset="-120"/>
              </a:rPr>
              <a:t> las palabras no </a:t>
            </a:r>
            <a:r>
              <a:rPr lang="en-US" sz="1400" dirty="0" err="1">
                <a:solidFill>
                  <a:srgbClr val="1A2A40"/>
                </a:solidFill>
                <a:latin typeface="Calibri" pitchFamily="34" charset="0"/>
                <a:ea typeface="Calibri" pitchFamily="34" charset="-122"/>
                <a:cs typeface="Calibri" pitchFamily="34" charset="-120"/>
              </a:rPr>
              <a:t>pueden</a:t>
            </a:r>
            <a:r>
              <a:rPr lang="en-US" sz="1400" dirty="0">
                <a:solidFill>
                  <a:srgbClr val="1A2A40"/>
                </a:solidFill>
                <a:latin typeface="Calibri" pitchFamily="34" charset="0"/>
                <a:ea typeface="Calibri" pitchFamily="34" charset="-122"/>
                <a:cs typeface="Calibri" pitchFamily="34" charset="-120"/>
              </a:rPr>
              <a:t> y </a:t>
            </a:r>
            <a:r>
              <a:rPr lang="en-US" sz="1400">
                <a:solidFill>
                  <a:srgbClr val="1A2A40"/>
                </a:solidFill>
                <a:latin typeface="Calibri" pitchFamily="34" charset="0"/>
                <a:ea typeface="Calibri" pitchFamily="34" charset="-122"/>
                <a:cs typeface="Calibri" pitchFamily="34" charset="-120"/>
              </a:rPr>
              <a:t>llega </a:t>
            </a:r>
            <a:r>
              <a:rPr lang="en-US" sz="1400" dirty="0" err="1">
                <a:solidFill>
                  <a:srgbClr val="1A2A40"/>
                </a:solidFill>
                <a:latin typeface="Calibri" pitchFamily="34" charset="0"/>
                <a:ea typeface="Calibri" pitchFamily="34" charset="-122"/>
                <a:cs typeface="Calibri" pitchFamily="34" charset="-120"/>
              </a:rPr>
              <a:t>aún</a:t>
            </a:r>
            <a:r>
              <a:rPr lang="en-US" sz="1400" dirty="0">
                <a:solidFill>
                  <a:srgbClr val="1A2A40"/>
                </a:solidFill>
                <a:latin typeface="Calibri" pitchFamily="34" charset="0"/>
                <a:ea typeface="Calibri" pitchFamily="34" charset="-122"/>
                <a:cs typeface="Calibri" pitchFamily="34" charset="-120"/>
              </a:rPr>
              <a:t> </a:t>
            </a:r>
            <a:r>
              <a:rPr lang="en-US" sz="1400" dirty="0" err="1">
                <a:solidFill>
                  <a:srgbClr val="1A2A40"/>
                </a:solidFill>
                <a:latin typeface="Calibri" pitchFamily="34" charset="0"/>
                <a:ea typeface="Calibri" pitchFamily="34" charset="-122"/>
                <a:cs typeface="Calibri" pitchFamily="34" charset="-120"/>
              </a:rPr>
              <a:t>más</a:t>
            </a:r>
            <a:r>
              <a:rPr lang="en-US" sz="1400" dirty="0">
                <a:solidFill>
                  <a:srgbClr val="1A2A40"/>
                </a:solidFill>
                <a:latin typeface="Calibri" pitchFamily="34" charset="0"/>
                <a:ea typeface="Calibri" pitchFamily="34" charset="-122"/>
                <a:cs typeface="Calibri" pitchFamily="34" charset="-120"/>
              </a:rPr>
              <a:t> </a:t>
            </a:r>
            <a:r>
              <a:rPr lang="en-US" sz="1400" dirty="0" err="1">
                <a:solidFill>
                  <a:srgbClr val="1A2A40"/>
                </a:solidFill>
                <a:latin typeface="Calibri" pitchFamily="34" charset="0"/>
                <a:ea typeface="Calibri" pitchFamily="34" charset="-122"/>
                <a:cs typeface="Calibri" pitchFamily="34" charset="-120"/>
              </a:rPr>
              <a:t>lejos</a:t>
            </a:r>
            <a:r>
              <a:rPr lang="en-US" sz="1400" dirty="0">
                <a:solidFill>
                  <a:srgbClr val="1A2A40"/>
                </a:solidFill>
                <a:latin typeface="Calibri" pitchFamily="34" charset="0"/>
                <a:ea typeface="Calibri" pitchFamily="34" charset="-122"/>
                <a:cs typeface="Calibri" pitchFamily="34" charset="-120"/>
              </a:rPr>
              <a:t>. El </a:t>
            </a:r>
            <a:r>
              <a:rPr lang="en-US" sz="1400" dirty="0" err="1">
                <a:solidFill>
                  <a:srgbClr val="1A2A40"/>
                </a:solidFill>
                <a:latin typeface="Calibri" pitchFamily="34" charset="0"/>
                <a:ea typeface="Calibri" pitchFamily="34" charset="-122"/>
                <a:cs typeface="Calibri" pitchFamily="34" charset="-120"/>
              </a:rPr>
              <a:t>movimiento</a:t>
            </a:r>
            <a:r>
              <a:rPr lang="en-US" sz="1400" dirty="0">
                <a:solidFill>
                  <a:srgbClr val="1A2A40"/>
                </a:solidFill>
                <a:latin typeface="Calibri" pitchFamily="34" charset="0"/>
                <a:ea typeface="Calibri" pitchFamily="34" charset="-122"/>
                <a:cs typeface="Calibri" pitchFamily="34" charset="-120"/>
              </a:rPr>
              <a:t> es </a:t>
            </a:r>
            <a:r>
              <a:rPr lang="en-US" sz="1400" dirty="0" err="1">
                <a:solidFill>
                  <a:srgbClr val="1A2A40"/>
                </a:solidFill>
                <a:latin typeface="Calibri" pitchFamily="34" charset="0"/>
                <a:ea typeface="Calibri" pitchFamily="34" charset="-122"/>
                <a:cs typeface="Calibri" pitchFamily="34" charset="-120"/>
              </a:rPr>
              <a:t>conocimiento</a:t>
            </a:r>
            <a:r>
              <a:rPr lang="en-US" sz="1400" dirty="0">
                <a:solidFill>
                  <a:srgbClr val="1A2A40"/>
                </a:solidFill>
                <a:latin typeface="Calibri" pitchFamily="34" charset="0"/>
                <a:ea typeface="Calibri" pitchFamily="34" charset="-122"/>
                <a:cs typeface="Calibri" pitchFamily="34" charset="-120"/>
              </a:rPr>
              <a:t>, aprendizaje y corporización de la </a:t>
            </a:r>
            <a:r>
              <a:rPr lang="en-US" sz="1400" dirty="0" err="1">
                <a:solidFill>
                  <a:srgbClr val="1A2A40"/>
                </a:solidFill>
                <a:latin typeface="Calibri" pitchFamily="34" charset="0"/>
                <a:ea typeface="Calibri" pitchFamily="34" charset="-122"/>
                <a:cs typeface="Calibri" pitchFamily="34" charset="-120"/>
              </a:rPr>
              <a:t>intención</a:t>
            </a:r>
            <a:r>
              <a:rPr lang="en-US" sz="1400" dirty="0">
                <a:solidFill>
                  <a:srgbClr val="1A2A40"/>
                </a:solidFill>
                <a:latin typeface="Calibri" pitchFamily="34" charset="0"/>
                <a:ea typeface="Calibri" pitchFamily="34" charset="-122"/>
                <a:cs typeface="Calibri" pitchFamily="34" charset="-120"/>
              </a:rPr>
              <a:t>. El </a:t>
            </a:r>
            <a:r>
              <a:rPr lang="en-US" sz="1400" dirty="0" err="1">
                <a:solidFill>
                  <a:srgbClr val="1A2A40"/>
                </a:solidFill>
                <a:latin typeface="Calibri" pitchFamily="34" charset="0"/>
                <a:ea typeface="Calibri" pitchFamily="34" charset="-122"/>
                <a:cs typeface="Calibri" pitchFamily="34" charset="-120"/>
              </a:rPr>
              <a:t>ensayo</a:t>
            </a:r>
            <a:r>
              <a:rPr lang="en-US" sz="1400" dirty="0">
                <a:solidFill>
                  <a:srgbClr val="1A2A40"/>
                </a:solidFill>
                <a:latin typeface="Calibri" pitchFamily="34" charset="0"/>
                <a:ea typeface="Calibri" pitchFamily="34" charset="-122"/>
                <a:cs typeface="Calibri" pitchFamily="34" charset="-120"/>
              </a:rPr>
              <a:t> </a:t>
            </a:r>
            <a:r>
              <a:rPr lang="en-US" sz="1400" dirty="0" err="1">
                <a:solidFill>
                  <a:srgbClr val="1A2A40"/>
                </a:solidFill>
                <a:latin typeface="Calibri" pitchFamily="34" charset="0"/>
                <a:ea typeface="Calibri" pitchFamily="34" charset="-122"/>
                <a:cs typeface="Calibri" pitchFamily="34" charset="-120"/>
              </a:rPr>
              <a:t>imaginado</a:t>
            </a:r>
            <a:r>
              <a:rPr lang="en-US" sz="1400" dirty="0">
                <a:solidFill>
                  <a:srgbClr val="1A2A40"/>
                </a:solidFill>
                <a:latin typeface="Calibri" pitchFamily="34" charset="0"/>
                <a:ea typeface="Calibri" pitchFamily="34" charset="-122"/>
                <a:cs typeface="Calibri" pitchFamily="34" charset="-120"/>
              </a:rPr>
              <a:t> completa la </a:t>
            </a:r>
            <a:r>
              <a:rPr lang="en-US" sz="1400" dirty="0" err="1">
                <a:solidFill>
                  <a:srgbClr val="1A2A40"/>
                </a:solidFill>
                <a:latin typeface="Calibri" pitchFamily="34" charset="0"/>
                <a:ea typeface="Calibri" pitchFamily="34" charset="-122"/>
                <a:cs typeface="Calibri" pitchFamily="34" charset="-120"/>
              </a:rPr>
              <a:t>realidad</a:t>
            </a:r>
            <a:r>
              <a:rPr lang="en-US" sz="1400" dirty="0">
                <a:solidFill>
                  <a:srgbClr val="1A2A40"/>
                </a:solidFill>
                <a:latin typeface="Calibri" pitchFamily="34" charset="0"/>
                <a:ea typeface="Calibri" pitchFamily="34" charset="-122"/>
                <a:cs typeface="Calibri" pitchFamily="34" charset="-120"/>
              </a:rPr>
              <a:t> </a:t>
            </a:r>
            <a:r>
              <a:rPr lang="en-US" sz="1400" dirty="0" err="1">
                <a:solidFill>
                  <a:srgbClr val="1A2A40"/>
                </a:solidFill>
                <a:latin typeface="Calibri" pitchFamily="34" charset="0"/>
                <a:ea typeface="Calibri" pitchFamily="34" charset="-122"/>
                <a:cs typeface="Calibri" pitchFamily="34" charset="-120"/>
              </a:rPr>
              <a:t>deseada</a:t>
            </a:r>
            <a:r>
              <a:rPr lang="en-US" sz="1400" dirty="0">
                <a:solidFill>
                  <a:srgbClr val="1A2A40"/>
                </a:solidFill>
                <a:latin typeface="Calibri" pitchFamily="34" charset="0"/>
                <a:ea typeface="Calibri" pitchFamily="34" charset="-122"/>
                <a:cs typeface="Calibri" pitchFamily="34" charset="-120"/>
              </a:rPr>
              <a:t>. </a:t>
            </a:r>
            <a:r>
              <a:rPr lang="en-US" sz="1400" dirty="0" err="1">
                <a:solidFill>
                  <a:srgbClr val="1A2A40"/>
                </a:solidFill>
                <a:latin typeface="Calibri" pitchFamily="34" charset="0"/>
                <a:ea typeface="Calibri" pitchFamily="34" charset="-122"/>
                <a:cs typeface="Calibri" pitchFamily="34" charset="-120"/>
              </a:rPr>
              <a:t>Estas</a:t>
            </a:r>
            <a:r>
              <a:rPr lang="en-US" sz="1400" dirty="0">
                <a:solidFill>
                  <a:srgbClr val="1A2A40"/>
                </a:solidFill>
                <a:latin typeface="Calibri" pitchFamily="34" charset="0"/>
                <a:ea typeface="Calibri" pitchFamily="34" charset="-122"/>
                <a:cs typeface="Calibri" pitchFamily="34" charset="-120"/>
              </a:rPr>
              <a:t> </a:t>
            </a:r>
            <a:r>
              <a:rPr lang="en-US" sz="1400" dirty="0" err="1">
                <a:solidFill>
                  <a:srgbClr val="1A2A40"/>
                </a:solidFill>
                <a:latin typeface="Calibri" pitchFamily="34" charset="0"/>
                <a:ea typeface="Calibri" pitchFamily="34" charset="-122"/>
                <a:cs typeface="Calibri" pitchFamily="34" charset="-120"/>
              </a:rPr>
              <a:t>huella</a:t>
            </a:r>
            <a:r>
              <a:rPr lang="en-US" sz="1400" dirty="0">
                <a:solidFill>
                  <a:srgbClr val="1A2A40"/>
                </a:solidFill>
                <a:latin typeface="Calibri" pitchFamily="34" charset="0"/>
                <a:ea typeface="Calibri" pitchFamily="34" charset="-122"/>
                <a:cs typeface="Calibri" pitchFamily="34" charset="-120"/>
              </a:rPr>
              <a:t> </a:t>
            </a:r>
            <a:r>
              <a:rPr lang="en-US" sz="1400" dirty="0" err="1">
                <a:solidFill>
                  <a:srgbClr val="1A2A40"/>
                </a:solidFill>
                <a:latin typeface="Calibri" pitchFamily="34" charset="0"/>
                <a:ea typeface="Calibri" pitchFamily="34" charset="-122"/>
                <a:cs typeface="Calibri" pitchFamily="34" charset="-120"/>
              </a:rPr>
              <a:t>mnémicas</a:t>
            </a:r>
            <a:r>
              <a:rPr lang="en-US" sz="1400" dirty="0">
                <a:solidFill>
                  <a:srgbClr val="1A2A40"/>
                </a:solidFill>
                <a:latin typeface="Calibri" pitchFamily="34" charset="0"/>
                <a:ea typeface="Calibri" pitchFamily="34" charset="-122"/>
                <a:cs typeface="Calibri" pitchFamily="34" charset="-120"/>
              </a:rPr>
              <a:t> distribuida en múltiples redes </a:t>
            </a:r>
            <a:r>
              <a:rPr lang="en-US" sz="1400" dirty="0" err="1">
                <a:solidFill>
                  <a:srgbClr val="1A2A40"/>
                </a:solidFill>
                <a:latin typeface="Calibri" pitchFamily="34" charset="0"/>
                <a:ea typeface="Calibri" pitchFamily="34" charset="-122"/>
                <a:cs typeface="Calibri" pitchFamily="34" charset="-120"/>
              </a:rPr>
              <a:t>corticales</a:t>
            </a:r>
            <a:r>
              <a:rPr lang="en-US" sz="1400" dirty="0">
                <a:solidFill>
                  <a:srgbClr val="1A2A40"/>
                </a:solidFill>
                <a:latin typeface="Calibri" pitchFamily="34" charset="0"/>
                <a:ea typeface="Calibri" pitchFamily="34" charset="-122"/>
                <a:cs typeface="Calibri" pitchFamily="34" charset="-120"/>
              </a:rPr>
              <a:t>, es lo </a:t>
            </a:r>
            <a:r>
              <a:rPr lang="en-US" sz="1400" dirty="0" err="1">
                <a:solidFill>
                  <a:srgbClr val="1A2A40"/>
                </a:solidFill>
                <a:latin typeface="Calibri" pitchFamily="34" charset="0"/>
                <a:ea typeface="Calibri" pitchFamily="34" charset="-122"/>
                <a:cs typeface="Calibri" pitchFamily="34" charset="-120"/>
              </a:rPr>
              <a:t>que</a:t>
            </a:r>
            <a:r>
              <a:rPr lang="en-US" sz="1400" dirty="0">
                <a:solidFill>
                  <a:srgbClr val="1A2A40"/>
                </a:solidFill>
                <a:latin typeface="Calibri" pitchFamily="34" charset="0"/>
                <a:ea typeface="Calibri" pitchFamily="34" charset="-122"/>
                <a:cs typeface="Calibri" pitchFamily="34" charset="-120"/>
              </a:rPr>
              <a:t> el cerebro dormido priorizará durante su procesamiento offline.</a:t>
            </a:r>
            <a:endParaRPr lang="en-US" sz="1400" dirty="0"/>
          </a:p>
        </p:txBody>
      </p:sp>
      <p:sp>
        <p:nvSpPr>
          <p:cNvPr id="7" name="Text 5"/>
          <p:cNvSpPr/>
          <p:nvPr/>
        </p:nvSpPr>
        <p:spPr>
          <a:xfrm>
            <a:off x="434340" y="4019278"/>
            <a:ext cx="4389120" cy="594360"/>
          </a:xfrm>
          <a:prstGeom prst="rect">
            <a:avLst/>
          </a:prstGeom>
          <a:noFill/>
          <a:ln/>
        </p:spPr>
        <p:txBody>
          <a:bodyPr wrap="square" rtlCol="0" anchor="ctr"/>
          <a:lstStyle/>
          <a:p>
            <a:pPr marL="0" indent="0" algn="ctr">
              <a:lnSpc>
                <a:spcPct val="130000"/>
              </a:lnSpc>
              <a:buNone/>
            </a:pPr>
            <a:r>
              <a:rPr lang="en-US" sz="1200" b="1" dirty="0" err="1">
                <a:solidFill>
                  <a:srgbClr val="2F66A8"/>
                </a:solidFill>
                <a:latin typeface="Calibri" pitchFamily="34" charset="0"/>
                <a:ea typeface="Calibri" pitchFamily="34" charset="-122"/>
                <a:cs typeface="Calibri" pitchFamily="34" charset="-120"/>
              </a:rPr>
              <a:t>Cuantos</a:t>
            </a:r>
            <a:r>
              <a:rPr lang="en-US" sz="1200" b="1" dirty="0">
                <a:solidFill>
                  <a:srgbClr val="2F66A8"/>
                </a:solidFill>
                <a:latin typeface="Calibri" pitchFamily="34" charset="0"/>
                <a:ea typeface="Calibri" pitchFamily="34" charset="-122"/>
                <a:cs typeface="Calibri" pitchFamily="34" charset="-120"/>
              </a:rPr>
              <a:t> más lenguajes, más robusta la </a:t>
            </a:r>
            <a:r>
              <a:rPr lang="en-US" sz="1200" b="1" dirty="0" err="1">
                <a:solidFill>
                  <a:srgbClr val="2F66A8"/>
                </a:solidFill>
                <a:latin typeface="Calibri" pitchFamily="34" charset="0"/>
                <a:ea typeface="Calibri" pitchFamily="34" charset="-122"/>
                <a:cs typeface="Calibri" pitchFamily="34" charset="-120"/>
              </a:rPr>
              <a:t>huella</a:t>
            </a:r>
            <a:r>
              <a:rPr lang="en-US" sz="1200" b="1" dirty="0">
                <a:solidFill>
                  <a:srgbClr val="2F66A8"/>
                </a:solidFill>
                <a:latin typeface="Calibri" pitchFamily="34" charset="0"/>
                <a:ea typeface="Calibri" pitchFamily="34" charset="-122"/>
                <a:cs typeface="Calibri" pitchFamily="34" charset="-120"/>
              </a:rPr>
              <a:t> </a:t>
            </a:r>
            <a:r>
              <a:rPr lang="en-US" sz="1200" b="1" dirty="0" err="1">
                <a:solidFill>
                  <a:srgbClr val="2F66A8"/>
                </a:solidFill>
                <a:latin typeface="Calibri" pitchFamily="34" charset="0"/>
                <a:ea typeface="Calibri" pitchFamily="34" charset="-122"/>
                <a:cs typeface="Calibri" pitchFamily="34" charset="-120"/>
              </a:rPr>
              <a:t>mnémica</a:t>
            </a:r>
            <a:r>
              <a:rPr lang="en-US" sz="1200" b="1" dirty="0">
                <a:solidFill>
                  <a:srgbClr val="2F66A8"/>
                </a:solidFill>
                <a:latin typeface="Calibri" pitchFamily="34" charset="0"/>
                <a:ea typeface="Calibri" pitchFamily="34" charset="-122"/>
                <a:cs typeface="Calibri" pitchFamily="34" charset="-120"/>
              </a:rPr>
              <a:t>,</a:t>
            </a:r>
            <a:endParaRPr lang="en-US" sz="1200" dirty="0"/>
          </a:p>
          <a:p>
            <a:pPr marL="0" indent="0" algn="ctr">
              <a:lnSpc>
                <a:spcPct val="130000"/>
              </a:lnSpc>
              <a:buNone/>
            </a:pPr>
            <a:r>
              <a:rPr lang="en-US" sz="1200" b="1" dirty="0">
                <a:solidFill>
                  <a:srgbClr val="2F66A8"/>
                </a:solidFill>
                <a:latin typeface="Calibri" pitchFamily="34" charset="0"/>
                <a:ea typeface="Calibri" pitchFamily="34" charset="-122"/>
                <a:cs typeface="Calibri" pitchFamily="34" charset="-120"/>
              </a:rPr>
              <a:t>más probable el replay nocturno.</a:t>
            </a:r>
            <a:endParaRPr lang="en-US" sz="1200" dirty="0"/>
          </a:p>
        </p:txBody>
      </p:sp>
      <p:sp>
        <p:nvSpPr>
          <p:cNvPr id="8" name="Shape 6"/>
          <p:cNvSpPr/>
          <p:nvPr/>
        </p:nvSpPr>
        <p:spPr>
          <a:xfrm>
            <a:off x="5029200" y="914400"/>
            <a:ext cx="3749040" cy="3840480"/>
          </a:xfrm>
          <a:prstGeom prst="roundRect">
            <a:avLst>
              <a:gd name="adj" fmla="val 1951"/>
            </a:avLst>
          </a:prstGeom>
          <a:solidFill>
            <a:srgbClr val="FFFFFF"/>
          </a:solidFill>
          <a:ln w="6350">
            <a:solidFill>
              <a:srgbClr val="E8EEF6"/>
            </a:solidFill>
            <a:prstDash val="solid"/>
          </a:ln>
          <a:effectLst>
            <a:outerShdw blurRad="101600" dist="25400" dir="2700000" algn="bl" rotWithShape="0">
              <a:srgbClr val="000000">
                <a:alpha val="10000"/>
              </a:srgbClr>
            </a:outerShdw>
          </a:effectLst>
        </p:spPr>
        <p:txBody>
          <a:bodyPr/>
          <a:lstStyle/>
          <a:p>
            <a:endParaRPr lang="es-CL"/>
          </a:p>
        </p:txBody>
      </p:sp>
      <p:sp>
        <p:nvSpPr>
          <p:cNvPr id="9" name="Shape 7"/>
          <p:cNvSpPr/>
          <p:nvPr/>
        </p:nvSpPr>
        <p:spPr>
          <a:xfrm>
            <a:off x="6309360" y="1024128"/>
            <a:ext cx="1188720" cy="658368"/>
          </a:xfrm>
          <a:prstGeom prst="roundRect">
            <a:avLst>
              <a:gd name="adj" fmla="val 6944"/>
            </a:avLst>
          </a:prstGeom>
          <a:solidFill>
            <a:srgbClr val="E8EEF6"/>
          </a:solidFill>
          <a:ln w="12700">
            <a:solidFill>
              <a:srgbClr val="E8EEF6"/>
            </a:solidFill>
            <a:prstDash val="solid"/>
          </a:ln>
        </p:spPr>
        <p:txBody>
          <a:bodyPr/>
          <a:lstStyle/>
          <a:p>
            <a:endParaRPr lang="es-CL"/>
          </a:p>
        </p:txBody>
      </p:sp>
      <p:sp>
        <p:nvSpPr>
          <p:cNvPr id="10" name="Text 8"/>
          <p:cNvSpPr/>
          <p:nvPr/>
        </p:nvSpPr>
        <p:spPr>
          <a:xfrm>
            <a:off x="6309360" y="1024128"/>
            <a:ext cx="1188720" cy="658368"/>
          </a:xfrm>
          <a:prstGeom prst="rect">
            <a:avLst/>
          </a:prstGeom>
          <a:noFill/>
          <a:ln/>
        </p:spPr>
        <p:txBody>
          <a:bodyPr wrap="square" rtlCol="0" anchor="ctr"/>
          <a:lstStyle/>
          <a:p>
            <a:pPr marL="0" indent="0" algn="ctr">
              <a:buNone/>
            </a:pPr>
            <a:r>
              <a:rPr lang="en-US" sz="1300" b="1" dirty="0">
                <a:solidFill>
                  <a:srgbClr val="7A90A8"/>
                </a:solidFill>
                <a:latin typeface="Calibri" pitchFamily="34" charset="0"/>
                <a:ea typeface="Calibri" pitchFamily="34" charset="-122"/>
                <a:cs typeface="Calibri" pitchFamily="34" charset="-120"/>
              </a:rPr>
              <a:t>1 LINGUÍSTICO</a:t>
            </a:r>
            <a:endParaRPr lang="en-US" sz="1300" dirty="0"/>
          </a:p>
        </p:txBody>
      </p:sp>
      <p:sp>
        <p:nvSpPr>
          <p:cNvPr id="11" name="Shape 9"/>
          <p:cNvSpPr/>
          <p:nvPr/>
        </p:nvSpPr>
        <p:spPr>
          <a:xfrm>
            <a:off x="5943600" y="1828800"/>
            <a:ext cx="1920240" cy="658368"/>
          </a:xfrm>
          <a:prstGeom prst="roundRect">
            <a:avLst>
              <a:gd name="adj" fmla="val 6944"/>
            </a:avLst>
          </a:prstGeom>
          <a:solidFill>
            <a:srgbClr val="E6F1FB"/>
          </a:solidFill>
          <a:ln w="12700">
            <a:solidFill>
              <a:srgbClr val="E6F1FB"/>
            </a:solidFill>
            <a:prstDash val="solid"/>
          </a:ln>
        </p:spPr>
        <p:txBody>
          <a:bodyPr/>
          <a:lstStyle/>
          <a:p>
            <a:endParaRPr lang="es-CL"/>
          </a:p>
        </p:txBody>
      </p:sp>
      <p:sp>
        <p:nvSpPr>
          <p:cNvPr id="12" name="Text 10"/>
          <p:cNvSpPr/>
          <p:nvPr/>
        </p:nvSpPr>
        <p:spPr>
          <a:xfrm>
            <a:off x="5943600" y="1828800"/>
            <a:ext cx="1920240" cy="658368"/>
          </a:xfrm>
          <a:prstGeom prst="rect">
            <a:avLst/>
          </a:prstGeom>
          <a:noFill/>
          <a:ln/>
        </p:spPr>
        <p:txBody>
          <a:bodyPr wrap="square" rtlCol="0" anchor="ctr"/>
          <a:lstStyle/>
          <a:p>
            <a:pPr marL="0" indent="0" algn="ctr">
              <a:buNone/>
            </a:pPr>
            <a:r>
              <a:rPr lang="en-US" sz="1300" b="1" dirty="0">
                <a:solidFill>
                  <a:srgbClr val="2F66A8"/>
                </a:solidFill>
                <a:latin typeface="Calibri" pitchFamily="34" charset="0"/>
                <a:ea typeface="Calibri" pitchFamily="34" charset="-122"/>
                <a:cs typeface="Calibri" pitchFamily="34" charset="-120"/>
              </a:rPr>
              <a:t>2 VISUAL</a:t>
            </a:r>
            <a:endParaRPr lang="en-US" sz="1300" dirty="0"/>
          </a:p>
        </p:txBody>
      </p:sp>
      <p:sp>
        <p:nvSpPr>
          <p:cNvPr id="13" name="Shape 11"/>
          <p:cNvSpPr/>
          <p:nvPr/>
        </p:nvSpPr>
        <p:spPr>
          <a:xfrm>
            <a:off x="5577840" y="2633472"/>
            <a:ext cx="2651760" cy="658368"/>
          </a:xfrm>
          <a:prstGeom prst="roundRect">
            <a:avLst>
              <a:gd name="adj" fmla="val 6944"/>
            </a:avLst>
          </a:prstGeom>
          <a:solidFill>
            <a:srgbClr val="5A9EE0"/>
          </a:solidFill>
          <a:ln w="12700">
            <a:solidFill>
              <a:srgbClr val="5A9EE0"/>
            </a:solidFill>
            <a:prstDash val="solid"/>
          </a:ln>
        </p:spPr>
        <p:txBody>
          <a:bodyPr/>
          <a:lstStyle/>
          <a:p>
            <a:endParaRPr lang="es-CL"/>
          </a:p>
        </p:txBody>
      </p:sp>
      <p:sp>
        <p:nvSpPr>
          <p:cNvPr id="14" name="Text 12"/>
          <p:cNvSpPr/>
          <p:nvPr/>
        </p:nvSpPr>
        <p:spPr>
          <a:xfrm>
            <a:off x="5577840" y="2633472"/>
            <a:ext cx="2651760" cy="658368"/>
          </a:xfrm>
          <a:prstGeom prst="rect">
            <a:avLst/>
          </a:prstGeom>
          <a:noFill/>
          <a:ln/>
        </p:spPr>
        <p:txBody>
          <a:bodyPr wrap="square" rtlCol="0" anchor="ctr"/>
          <a:lstStyle/>
          <a:p>
            <a:pPr marL="0" indent="0" algn="ctr">
              <a:buNone/>
            </a:pPr>
            <a:r>
              <a:rPr lang="en-US" sz="1300" b="1" dirty="0">
                <a:solidFill>
                  <a:srgbClr val="1E4A7A"/>
                </a:solidFill>
                <a:latin typeface="Calibri" pitchFamily="34" charset="0"/>
                <a:ea typeface="Calibri" pitchFamily="34" charset="-122"/>
                <a:cs typeface="Calibri" pitchFamily="34" charset="-120"/>
              </a:rPr>
              <a:t>3 CORPORAL</a:t>
            </a:r>
            <a:endParaRPr lang="en-US" sz="1300" dirty="0"/>
          </a:p>
        </p:txBody>
      </p:sp>
      <p:sp>
        <p:nvSpPr>
          <p:cNvPr id="15" name="Shape 13"/>
          <p:cNvSpPr/>
          <p:nvPr/>
        </p:nvSpPr>
        <p:spPr>
          <a:xfrm>
            <a:off x="5234940" y="3438144"/>
            <a:ext cx="3337560" cy="658368"/>
          </a:xfrm>
          <a:prstGeom prst="roundRect">
            <a:avLst>
              <a:gd name="adj" fmla="val 6944"/>
            </a:avLst>
          </a:prstGeom>
          <a:solidFill>
            <a:srgbClr val="1E4A7A"/>
          </a:solidFill>
          <a:ln w="12700">
            <a:solidFill>
              <a:srgbClr val="1E4A7A"/>
            </a:solidFill>
            <a:prstDash val="solid"/>
          </a:ln>
        </p:spPr>
        <p:txBody>
          <a:bodyPr/>
          <a:lstStyle/>
          <a:p>
            <a:endParaRPr lang="es-CL"/>
          </a:p>
        </p:txBody>
      </p:sp>
      <p:sp>
        <p:nvSpPr>
          <p:cNvPr id="16" name="Text 14"/>
          <p:cNvSpPr/>
          <p:nvPr/>
        </p:nvSpPr>
        <p:spPr>
          <a:xfrm>
            <a:off x="5234940" y="3438144"/>
            <a:ext cx="3337560" cy="658368"/>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4 IMAGINADO</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E4A7A"/>
        </a:solidFill>
        <a:effectLst/>
      </p:bgPr>
    </p:bg>
    <p:spTree>
      <p:nvGrpSpPr>
        <p:cNvPr id="1" name=""/>
        <p:cNvGrpSpPr/>
        <p:nvPr/>
      </p:nvGrpSpPr>
      <p:grpSpPr>
        <a:xfrm>
          <a:off x="0" y="0"/>
          <a:ext cx="0" cy="0"/>
          <a:chOff x="0" y="0"/>
          <a:chExt cx="0" cy="0"/>
        </a:xfrm>
      </p:grpSpPr>
      <p:sp>
        <p:nvSpPr>
          <p:cNvPr id="2" name="Shape 0"/>
          <p:cNvSpPr/>
          <p:nvPr/>
        </p:nvSpPr>
        <p:spPr>
          <a:xfrm>
            <a:off x="0" y="4434840"/>
            <a:ext cx="9144000" cy="708660"/>
          </a:xfrm>
          <a:prstGeom prst="rect">
            <a:avLst/>
          </a:prstGeom>
          <a:solidFill>
            <a:srgbClr val="C8A020"/>
          </a:solidFill>
          <a:ln w="12700">
            <a:solidFill>
              <a:srgbClr val="C8A020"/>
            </a:solidFill>
            <a:prstDash val="solid"/>
          </a:ln>
        </p:spPr>
        <p:txBody>
          <a:bodyPr/>
          <a:lstStyle/>
          <a:p>
            <a:endParaRPr lang="es-CL"/>
          </a:p>
        </p:txBody>
      </p:sp>
      <p:sp>
        <p:nvSpPr>
          <p:cNvPr id="3" name="Text 1"/>
          <p:cNvSpPr/>
          <p:nvPr/>
        </p:nvSpPr>
        <p:spPr>
          <a:xfrm>
            <a:off x="548640" y="1005840"/>
            <a:ext cx="8046720" cy="457200"/>
          </a:xfrm>
          <a:prstGeom prst="rect">
            <a:avLst/>
          </a:prstGeom>
          <a:noFill/>
          <a:ln/>
        </p:spPr>
        <p:txBody>
          <a:bodyPr wrap="square" rtlCol="0" anchor="ctr"/>
          <a:lstStyle/>
          <a:p>
            <a:pPr marL="0" indent="0">
              <a:buNone/>
            </a:pPr>
            <a:r>
              <a:rPr lang="en-US" sz="1200" kern="0" spc="400" dirty="0">
                <a:solidFill>
                  <a:srgbClr val="F5D87A"/>
                </a:solidFill>
                <a:latin typeface="Calibri" pitchFamily="34" charset="0"/>
                <a:ea typeface="Calibri" pitchFamily="34" charset="-122"/>
                <a:cs typeface="Calibri" pitchFamily="34" charset="-120"/>
              </a:rPr>
              <a:t>Sección 2</a:t>
            </a:r>
            <a:endParaRPr lang="en-US" sz="1200" dirty="0"/>
          </a:p>
        </p:txBody>
      </p:sp>
      <p:sp>
        <p:nvSpPr>
          <p:cNvPr id="4" name="Text 2"/>
          <p:cNvSpPr/>
          <p:nvPr/>
        </p:nvSpPr>
        <p:spPr>
          <a:xfrm>
            <a:off x="548640" y="1508760"/>
            <a:ext cx="8046720" cy="1828800"/>
          </a:xfrm>
          <a:prstGeom prst="rect">
            <a:avLst/>
          </a:prstGeom>
          <a:noFill/>
          <a:ln/>
        </p:spPr>
        <p:txBody>
          <a:bodyPr wrap="square" rtlCol="0" anchor="ctr"/>
          <a:lstStyle/>
          <a:p>
            <a:pPr marL="0" indent="0">
              <a:buNone/>
            </a:pPr>
            <a:r>
              <a:rPr lang="en-US" sz="4400" b="1" dirty="0">
                <a:solidFill>
                  <a:srgbClr val="FFFFFF"/>
                </a:solidFill>
                <a:latin typeface="Cambria" pitchFamily="34" charset="0"/>
                <a:ea typeface="Cambria" pitchFamily="34" charset="-122"/>
                <a:cs typeface="Cambria" pitchFamily="34" charset="-120"/>
              </a:rPr>
              <a:t>La ciencia</a:t>
            </a:r>
            <a:endParaRPr lang="en-US" sz="4400" dirty="0"/>
          </a:p>
          <a:p>
            <a:pPr marL="0" indent="0">
              <a:buNone/>
            </a:pPr>
            <a:r>
              <a:rPr lang="en-US" sz="4400" b="1" dirty="0">
                <a:solidFill>
                  <a:srgbClr val="FFFFFF"/>
                </a:solidFill>
                <a:latin typeface="Cambria" pitchFamily="34" charset="0"/>
                <a:ea typeface="Cambria" pitchFamily="34" charset="-122"/>
                <a:cs typeface="Cambria" pitchFamily="34" charset="-120"/>
              </a:rPr>
              <a:t>que lo sustenta</a:t>
            </a:r>
            <a:endParaRPr lang="en-US" sz="4400" dirty="0"/>
          </a:p>
        </p:txBody>
      </p:sp>
      <p:sp>
        <p:nvSpPr>
          <p:cNvPr id="5" name="Text 3"/>
          <p:cNvSpPr/>
          <p:nvPr/>
        </p:nvSpPr>
        <p:spPr>
          <a:xfrm>
            <a:off x="548640" y="3429000"/>
            <a:ext cx="8046720" cy="594360"/>
          </a:xfrm>
          <a:prstGeom prst="rect">
            <a:avLst/>
          </a:prstGeom>
          <a:noFill/>
          <a:ln/>
        </p:spPr>
        <p:txBody>
          <a:bodyPr wrap="square" rtlCol="0" anchor="ctr"/>
          <a:lstStyle/>
          <a:p>
            <a:pPr marL="0" indent="0">
              <a:buNone/>
            </a:pPr>
            <a:r>
              <a:rPr lang="en-US" sz="1700" i="1" dirty="0">
                <a:solidFill>
                  <a:srgbClr val="5A9EE0"/>
                </a:solidFill>
                <a:latin typeface="Calibri" pitchFamily="34" charset="0"/>
                <a:ea typeface="Calibri" pitchFamily="34" charset="-122"/>
                <a:cs typeface="Calibri" pitchFamily="34" charset="-120"/>
              </a:rPr>
              <a:t>ASC · AIGM · Oscilaciones talamocorticales · SHY · DMN</a:t>
            </a:r>
            <a:endParaRPr lang="en-US" sz="17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129</TotalTime>
  <Words>2071</Words>
  <Application>Microsoft Office PowerPoint</Application>
  <PresentationFormat>Presentación en pantalla (16:9)</PresentationFormat>
  <Paragraphs>273</Paragraphs>
  <Slides>22</Slides>
  <Notes>22</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22</vt:i4>
      </vt:variant>
    </vt:vector>
  </HeadingPairs>
  <TitlesOfParts>
    <vt:vector size="26" baseType="lpstr">
      <vt:lpstr>Arial</vt:lpstr>
      <vt:lpstr>Calibri</vt:lpstr>
      <vt:lpstr>Cambria</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Masterclass · El Continuum Vigilonírico</dc:title>
  <dc:subject>PptxGenJS Presentation</dc:subject>
  <dc:creator>Marisol Hume Eriksson</dc:creator>
  <cp:lastModifiedBy>Marisol Hume Eriksson</cp:lastModifiedBy>
  <cp:revision>8</cp:revision>
  <dcterms:created xsi:type="dcterms:W3CDTF">2026-06-10T15:35:51Z</dcterms:created>
  <dcterms:modified xsi:type="dcterms:W3CDTF">2026-06-10T22:03:53Z</dcterms:modified>
</cp:coreProperties>
</file>